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2"/>
  </p:notesMasterIdLst>
  <p:sldIdLst>
    <p:sldId id="268" r:id="rId2"/>
    <p:sldId id="309" r:id="rId3"/>
    <p:sldId id="306" r:id="rId4"/>
    <p:sldId id="307" r:id="rId5"/>
    <p:sldId id="311" r:id="rId6"/>
    <p:sldId id="308" r:id="rId7"/>
    <p:sldId id="312" r:id="rId8"/>
    <p:sldId id="305" r:id="rId9"/>
    <p:sldId id="319" r:id="rId10"/>
    <p:sldId id="297" r:id="rId11"/>
    <p:sldId id="280" r:id="rId12"/>
    <p:sldId id="283" r:id="rId13"/>
    <p:sldId id="289" r:id="rId14"/>
    <p:sldId id="298" r:id="rId15"/>
    <p:sldId id="295" r:id="rId16"/>
    <p:sldId id="296" r:id="rId17"/>
    <p:sldId id="286" r:id="rId18"/>
    <p:sldId id="287" r:id="rId19"/>
    <p:sldId id="292" r:id="rId20"/>
    <p:sldId id="313" r:id="rId21"/>
    <p:sldId id="320" r:id="rId22"/>
    <p:sldId id="321" r:id="rId23"/>
    <p:sldId id="325" r:id="rId24"/>
    <p:sldId id="340" r:id="rId25"/>
    <p:sldId id="341" r:id="rId26"/>
    <p:sldId id="326" r:id="rId27"/>
    <p:sldId id="324" r:id="rId28"/>
    <p:sldId id="342" r:id="rId29"/>
    <p:sldId id="330" r:id="rId30"/>
    <p:sldId id="344" r:id="rId31"/>
    <p:sldId id="327" r:id="rId32"/>
    <p:sldId id="331" r:id="rId33"/>
    <p:sldId id="332" r:id="rId34"/>
    <p:sldId id="336" r:id="rId35"/>
    <p:sldId id="333" r:id="rId36"/>
    <p:sldId id="334" r:id="rId37"/>
    <p:sldId id="337" r:id="rId38"/>
    <p:sldId id="345" r:id="rId39"/>
    <p:sldId id="328" r:id="rId40"/>
    <p:sldId id="317" r:id="rId41"/>
    <p:sldId id="318" r:id="rId42"/>
    <p:sldId id="282" r:id="rId43"/>
    <p:sldId id="347" r:id="rId44"/>
    <p:sldId id="346" r:id="rId45"/>
    <p:sldId id="310" r:id="rId46"/>
    <p:sldId id="338" r:id="rId47"/>
    <p:sldId id="301" r:id="rId48"/>
    <p:sldId id="302" r:id="rId49"/>
    <p:sldId id="303" r:id="rId50"/>
    <p:sldId id="32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B"/>
    <a:srgbClr val="8DE5A1"/>
    <a:srgbClr val="FFB482"/>
    <a:srgbClr val="A1C9F4"/>
    <a:srgbClr val="57A7FF"/>
    <a:srgbClr val="FF635B"/>
    <a:srgbClr val="40BF40"/>
    <a:srgbClr val="FF9F9A"/>
    <a:srgbClr val="A279FF"/>
    <a:srgbClr val="92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58" autoAdjust="0"/>
  </p:normalViewPr>
  <p:slideViewPr>
    <p:cSldViewPr snapToGrid="0">
      <p:cViewPr varScale="1">
        <p:scale>
          <a:sx n="73" d="100"/>
          <a:sy n="73" d="100"/>
        </p:scale>
        <p:origin x="1061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7B8-6D3C-8597-72F1-0FB0B3D9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3086-61E5-F2F0-2705-AEAEFBA8C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E1-BE3E-1247-6039-01F7BB84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7595-11C2-CC13-41B3-A84759E9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8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8DE1-A8CB-2793-FAC8-DAD6CFB2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301D3-D703-9A01-6BD6-08512A99F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BCE8-BE42-5DA6-DD72-489C2B72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  <a:p>
            <a:r>
              <a:rPr lang="en-US" dirty="0"/>
              <a:t>Now, how do we decide when to prioritize which objectives for each robot? Let’s give this decision to the Mothership &amp; take advantage of its global perspective.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223C6-63A4-E4AF-7E6E-D621F2A9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Candidate objectives inform local planners. Robots operate in environment &amp; aggregate data at Mothership. How can individual objectives be prioritized? With Spec Vectors. How do we know what these vectors should be? Train a policy on the Mothership.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DEAL WITH ACTIONS THAT OCCUR OVER A LONGER SCALE.</a:t>
            </a:r>
          </a:p>
          <a:p>
            <a:r>
              <a:rPr lang="en-US" dirty="0"/>
              <a:t>Episode: 8-16 K-step rollouts</a:t>
            </a:r>
          </a:p>
          <a:p>
            <a:r>
              <a:rPr lang="en-US" dirty="0"/>
              <a:t>Or, “Actions occur over an extended time horizon. Thus, our reward function for evaluating the impact of these actions considers a K-step rollout.”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794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12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We want to plan each robot’s path through these tasks. To do this, let’s get into some graph theory. Imagine each task as a node in a graph… (next slide).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 – continuing graph theory. Each task is a node separated by some real-world cost/distance. Here is what we want to do…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26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Relationship Id="rId9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</a:t>
              </a:r>
            </a:p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complete tasks, 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</a:t>
            </a:r>
            <a:r>
              <a:rPr lang="en-US" sz="2800" b="1" dirty="0">
                <a:solidFill>
                  <a:sysClr val="windowText" lastClr="000000"/>
                </a:solidFill>
              </a:rPr>
              <a:t>hybrid centralized-decentralized network </a:t>
            </a:r>
            <a:r>
              <a:rPr lang="en-US" sz="2800" dirty="0">
                <a:solidFill>
                  <a:sysClr val="windowText" lastClr="000000"/>
                </a:solidFill>
              </a:rPr>
              <a:t>topology available in Mothership-Passenger systems be used to </a:t>
            </a:r>
            <a:r>
              <a:rPr lang="en-US" sz="2800" b="1" dirty="0">
                <a:solidFill>
                  <a:sysClr val="windowText" lastClr="000000"/>
                </a:solidFill>
              </a:rPr>
              <a:t>solve complex orienteering problems</a:t>
            </a:r>
            <a:r>
              <a:rPr lang="en-US" sz="28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Passenger </a:t>
            </a:r>
            <a:r>
              <a:rPr lang="en-US" sz="2800" b="1" i="1" dirty="0">
                <a:cs typeface="Times New Roman" panose="02020603050405020304" pitchFamily="18" charset="0"/>
              </a:rPr>
              <a:t>k</a:t>
            </a:r>
          </a:p>
          <a:p>
            <a:pPr algn="ctr"/>
            <a:r>
              <a:rPr lang="en-US" sz="2400" dirty="0"/>
              <a:t>Use local observations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Mothership</a:t>
            </a: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Use global observations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170025" y="2401258"/>
              <a:ext cx="2135491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598508" y="2909951"/>
              <a:ext cx="603917" cy="67460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Decentralized Planning on Passengers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Centralized Planning on Mothership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FB54-6B9F-C735-24E7-E74DAE7912B4}"/>
              </a:ext>
            </a:extLst>
          </p:cNvPr>
          <p:cNvSpPr txBox="1"/>
          <p:nvPr/>
        </p:nvSpPr>
        <p:spPr>
          <a:xfrm>
            <a:off x="440267" y="1679011"/>
            <a:ext cx="2942896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We solve Stochastic Team Orienteering Problem (STOP) on Mothership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055374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264072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AA9596-0D0B-F6F6-5362-B5A4486B29A4}"/>
              </a:ext>
            </a:extLst>
          </p:cNvPr>
          <p:cNvSpPr txBox="1"/>
          <p:nvPr/>
        </p:nvSpPr>
        <p:spPr>
          <a:xfrm>
            <a:off x="2149039" y="5731081"/>
            <a:ext cx="452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Flow field data from Si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67783" y="2985555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47514" y="1896780"/>
            <a:ext cx="0" cy="2816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9B27B-0AFE-C7B8-272E-05389BA74B2F}"/>
              </a:ext>
            </a:extLst>
          </p:cNvPr>
          <p:cNvCxnSpPr>
            <a:cxnSpLocks/>
          </p:cNvCxnSpPr>
          <p:nvPr/>
        </p:nvCxnSpPr>
        <p:spPr>
          <a:xfrm>
            <a:off x="7061989" y="5440363"/>
            <a:ext cx="424165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F87C5-1552-923E-8E13-2D94E8992551}"/>
              </a:ext>
            </a:extLst>
          </p:cNvPr>
          <p:cNvSpPr txBox="1"/>
          <p:nvPr/>
        </p:nvSpPr>
        <p:spPr>
          <a:xfrm>
            <a:off x="7980003" y="5465183"/>
            <a:ext cx="24056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 problem difficulty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1615CC-F71C-629D-000F-392E54869CDF}"/>
              </a:ext>
            </a:extLst>
          </p:cNvPr>
          <p:cNvSpPr/>
          <p:nvPr/>
        </p:nvSpPr>
        <p:spPr>
          <a:xfrm>
            <a:off x="7583429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F1EF89-EE6D-A471-A404-455763F733B4}"/>
              </a:ext>
            </a:extLst>
          </p:cNvPr>
          <p:cNvSpPr/>
          <p:nvPr/>
        </p:nvSpPr>
        <p:spPr>
          <a:xfrm>
            <a:off x="9220726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739576-690D-188D-CE27-FFBDF7563260}"/>
              </a:ext>
            </a:extLst>
          </p:cNvPr>
          <p:cNvSpPr/>
          <p:nvPr/>
        </p:nvSpPr>
        <p:spPr>
          <a:xfrm>
            <a:off x="10854788" y="2112200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39E197-75B1-FC27-32AD-F8CAD69C4876}"/>
              </a:ext>
            </a:extLst>
          </p:cNvPr>
          <p:cNvSpPr/>
          <p:nvPr/>
        </p:nvSpPr>
        <p:spPr>
          <a:xfrm>
            <a:off x="6883840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4B99D-7E39-03D1-C52B-B027130C9E65}"/>
              </a:ext>
            </a:extLst>
          </p:cNvPr>
          <p:cNvSpPr/>
          <p:nvPr/>
        </p:nvSpPr>
        <p:spPr>
          <a:xfrm>
            <a:off x="8511494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21E5EF-57EA-73AC-BD61-72AE9351475E}"/>
              </a:ext>
            </a:extLst>
          </p:cNvPr>
          <p:cNvSpPr/>
          <p:nvPr/>
        </p:nvSpPr>
        <p:spPr>
          <a:xfrm>
            <a:off x="10139148" y="1819680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Passenger Robots in Complex Task Domains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Completing tasks may require robots to take adaptive,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1B331-47BC-1045-607E-8B2821BAEACB}"/>
              </a:ext>
            </a:extLst>
          </p:cNvPr>
          <p:cNvCxnSpPr/>
          <p:nvPr/>
        </p:nvCxnSpPr>
        <p:spPr>
          <a:xfrm>
            <a:off x="6014561" y="1905000"/>
            <a:ext cx="0" cy="3623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7981A-5B7E-B3FB-DB4D-729D1DCC2F21}"/>
              </a:ext>
            </a:extLst>
          </p:cNvPr>
          <p:cNvGrpSpPr/>
          <p:nvPr/>
        </p:nvGrpSpPr>
        <p:grpSpPr>
          <a:xfrm>
            <a:off x="851923" y="2430078"/>
            <a:ext cx="3687117" cy="3078651"/>
            <a:chOff x="851923" y="2430078"/>
            <a:chExt cx="3687117" cy="30786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4C0D30-9E19-1BFD-E92F-C3CF1C13C161}"/>
                </a:ext>
              </a:extLst>
            </p:cNvPr>
            <p:cNvGrpSpPr/>
            <p:nvPr/>
          </p:nvGrpSpPr>
          <p:grpSpPr>
            <a:xfrm>
              <a:off x="851923" y="2430078"/>
              <a:ext cx="2165979" cy="566820"/>
              <a:chOff x="1109015" y="5560512"/>
              <a:chExt cx="2165979" cy="5668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BCCE85-807D-A722-B84B-4D3926209C62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4" name="Flowchart: Manual Operation 13">
                <a:extLst>
                  <a:ext uri="{FF2B5EF4-FFF2-40B4-BE49-F238E27FC236}">
                    <a16:creationId xmlns:a16="http://schemas.microsoft.com/office/drawing/2014/main" id="{35D347DA-40ED-C442-4345-9AF14C59EA75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9F5B8-ED75-9BE4-0ACB-D442046AADC7}"/>
                </a:ext>
              </a:extLst>
            </p:cNvPr>
            <p:cNvSpPr/>
            <p:nvPr/>
          </p:nvSpPr>
          <p:spPr>
            <a:xfrm>
              <a:off x="4066124" y="5035813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C67F5-E27C-F11D-0648-74A69B7B83C8}"/>
                </a:ext>
              </a:extLst>
            </p:cNvPr>
            <p:cNvGrpSpPr/>
            <p:nvPr/>
          </p:nvGrpSpPr>
          <p:grpSpPr>
            <a:xfrm>
              <a:off x="3550324" y="516624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31A9FD-003B-1ED2-E190-CF508AFA3BE5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Flowchart: Manual Operation 20">
                <a:extLst>
                  <a:ext uri="{FF2B5EF4-FFF2-40B4-BE49-F238E27FC236}">
                    <a16:creationId xmlns:a16="http://schemas.microsoft.com/office/drawing/2014/main" id="{0C8D7E8C-8BE4-A782-1CF5-5E70AC2E868E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FB3F2B-B078-B868-DC5B-06C998413EAF}"/>
                </a:ext>
              </a:extLst>
            </p:cNvPr>
            <p:cNvGrpSpPr/>
            <p:nvPr/>
          </p:nvGrpSpPr>
          <p:grpSpPr>
            <a:xfrm rot="1323749">
              <a:off x="2419483" y="4151441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6E8866-27D5-76A2-6948-306BA056E2EB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4877F743-56EB-523B-BF05-79DFA1626B7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1C8E8F-5E5E-C784-D068-064DEA8A5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7902" y="4383122"/>
              <a:ext cx="798578" cy="6464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0E1858-3066-6D65-CFB1-6454C1C68B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5003" y="3145377"/>
              <a:ext cx="274858" cy="82899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CA055E9-AB94-CB62-CCE6-8F6A3BF25B31}"/>
              </a:ext>
            </a:extLst>
          </p:cNvPr>
          <p:cNvSpPr txBox="1">
            <a:spLocks/>
          </p:cNvSpPr>
          <p:nvPr/>
        </p:nvSpPr>
        <p:spPr>
          <a:xfrm>
            <a:off x="641353" y="1649717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Communication relay behaviors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EA519FF-CC89-AABE-98B4-FE53A5AA8F47}"/>
              </a:ext>
            </a:extLst>
          </p:cNvPr>
          <p:cNvSpPr txBox="1">
            <a:spLocks/>
          </p:cNvSpPr>
          <p:nvPr/>
        </p:nvSpPr>
        <p:spPr>
          <a:xfrm>
            <a:off x="6039515" y="1692845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Exploration &amp; discovery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58A7C5-6008-8F8D-E63F-E01A3DCFCBCE}"/>
              </a:ext>
            </a:extLst>
          </p:cNvPr>
          <p:cNvGrpSpPr/>
          <p:nvPr/>
        </p:nvGrpSpPr>
        <p:grpSpPr>
          <a:xfrm>
            <a:off x="6737756" y="2646436"/>
            <a:ext cx="4106680" cy="2810176"/>
            <a:chOff x="6389277" y="2640303"/>
            <a:chExt cx="4106680" cy="2810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8D940A-6934-A863-20E3-06850EE710FD}"/>
                </a:ext>
              </a:extLst>
            </p:cNvPr>
            <p:cNvSpPr/>
            <p:nvPr/>
          </p:nvSpPr>
          <p:spPr>
            <a:xfrm rot="20616454">
              <a:off x="8840882" y="2907298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05D28B-5A81-F917-29A6-D4B0BE5065D2}"/>
                </a:ext>
              </a:extLst>
            </p:cNvPr>
            <p:cNvSpPr/>
            <p:nvPr/>
          </p:nvSpPr>
          <p:spPr>
            <a:xfrm>
              <a:off x="6945653" y="3973771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E15C8B-4B6D-8B34-190D-381C8851B720}"/>
                </a:ext>
              </a:extLst>
            </p:cNvPr>
            <p:cNvSpPr/>
            <p:nvPr/>
          </p:nvSpPr>
          <p:spPr>
            <a:xfrm rot="580900">
              <a:off x="8241487" y="2949180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5B194E-D501-D601-D452-70BC588CF96D}"/>
                </a:ext>
              </a:extLst>
            </p:cNvPr>
            <p:cNvSpPr/>
            <p:nvPr/>
          </p:nvSpPr>
          <p:spPr>
            <a:xfrm>
              <a:off x="9471782" y="2868683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5BBF2F-5DEB-2368-2B3F-12097A672FFC}"/>
                </a:ext>
              </a:extLst>
            </p:cNvPr>
            <p:cNvSpPr/>
            <p:nvPr/>
          </p:nvSpPr>
          <p:spPr>
            <a:xfrm>
              <a:off x="7531081" y="284744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B92B4E-B845-1DDA-5B18-A6C0132B60C3}"/>
                </a:ext>
              </a:extLst>
            </p:cNvPr>
            <p:cNvSpPr/>
            <p:nvPr/>
          </p:nvSpPr>
          <p:spPr>
            <a:xfrm>
              <a:off x="7065369" y="2736353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2DB14A-5CFE-15F2-EF17-2A9A6F0214A9}"/>
                </a:ext>
              </a:extLst>
            </p:cNvPr>
            <p:cNvSpPr/>
            <p:nvPr/>
          </p:nvSpPr>
          <p:spPr>
            <a:xfrm>
              <a:off x="6598643" y="4479180"/>
              <a:ext cx="880464" cy="971299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3485F3-C06E-4088-DA03-12EE5EF2D747}"/>
                </a:ext>
              </a:extLst>
            </p:cNvPr>
            <p:cNvSpPr/>
            <p:nvPr/>
          </p:nvSpPr>
          <p:spPr>
            <a:xfrm>
              <a:off x="6826388" y="3074190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E82CF4-6985-FABB-16AA-41F69175323D}"/>
                </a:ext>
              </a:extLst>
            </p:cNvPr>
            <p:cNvGrpSpPr/>
            <p:nvPr/>
          </p:nvGrpSpPr>
          <p:grpSpPr>
            <a:xfrm>
              <a:off x="6389277" y="2640303"/>
              <a:ext cx="2165979" cy="566820"/>
              <a:chOff x="1109015" y="5560512"/>
              <a:chExt cx="2165979" cy="56682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17A951-AF46-D5CA-DE4A-AC10D1D43883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75610A14-DEF6-EA00-98E7-AFD913B96257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DEA687-C5D6-B271-196E-EEE1FA83E1CD}"/>
                </a:ext>
              </a:extLst>
            </p:cNvPr>
            <p:cNvGrpSpPr/>
            <p:nvPr/>
          </p:nvGrpSpPr>
          <p:grpSpPr>
            <a:xfrm rot="7464904">
              <a:off x="6931470" y="4829545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32C3A1-82EF-A675-0EDB-9692C9D926B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79C98F26-20F4-7132-E3CE-0FF4323CB39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141C2D-A7CE-AE16-915D-E0FB0983680E}"/>
                </a:ext>
              </a:extLst>
            </p:cNvPr>
            <p:cNvGrpSpPr/>
            <p:nvPr/>
          </p:nvGrpSpPr>
          <p:grpSpPr>
            <a:xfrm rot="20995065">
              <a:off x="9704970" y="3224145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5A6EFF-72D4-22CF-4C41-CF656C118A98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5FB0138D-E90C-E566-2A24-64CFB7654E37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EC13C1-FF14-00AB-B420-A2E2F6C59BA3}"/>
                </a:ext>
              </a:extLst>
            </p:cNvPr>
            <p:cNvSpPr/>
            <p:nvPr/>
          </p:nvSpPr>
          <p:spPr>
            <a:xfrm>
              <a:off x="6717405" y="3578432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C67C5E-31A3-291F-8ABE-C55272E522EA}"/>
                </a:ext>
              </a:extLst>
            </p:cNvPr>
            <p:cNvSpPr/>
            <p:nvPr/>
          </p:nvSpPr>
          <p:spPr>
            <a:xfrm>
              <a:off x="6657083" y="5041571"/>
              <a:ext cx="408908" cy="408908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1BAE2E0-D61E-2E94-4720-B516ED95A6C7}"/>
              </a:ext>
            </a:extLst>
          </p:cNvPr>
          <p:cNvSpPr/>
          <p:nvPr/>
        </p:nvSpPr>
        <p:spPr>
          <a:xfrm>
            <a:off x="7729298" y="3238589"/>
            <a:ext cx="880464" cy="900748"/>
          </a:xfrm>
          <a:prstGeom prst="ellipse">
            <a:avLst/>
          </a:prstGeom>
          <a:pattFill prst="wdDnDiag">
            <a:fgClr>
              <a:srgbClr val="DD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</a:t>
            </a:r>
            <a:r>
              <a:rPr lang="en-US" sz="2800" b="1" dirty="0">
                <a:solidFill>
                  <a:sysClr val="windowText" lastClr="000000"/>
                </a:solidFill>
              </a:rPr>
              <a:t>coordinate and adapt </a:t>
            </a:r>
            <a:r>
              <a:rPr lang="en-US" sz="2800" dirty="0">
                <a:solidFill>
                  <a:sysClr val="windowText" lastClr="000000"/>
                </a:solidFill>
              </a:rPr>
              <a:t>multi-robot behaviors to </a:t>
            </a:r>
            <a:r>
              <a:rPr lang="en-US" sz="2800" b="1" dirty="0">
                <a:solidFill>
                  <a:sysClr val="windowText" lastClr="000000"/>
                </a:solidFill>
              </a:rPr>
              <a:t>complete complex tasks </a:t>
            </a:r>
            <a:r>
              <a:rPr lang="en-US" sz="2800" dirty="0">
                <a:solidFill>
                  <a:sysClr val="windowText" lastClr="000000"/>
                </a:solidFill>
              </a:rPr>
              <a:t>in dynamic, comms-constrained environments using a Mothership-Passenger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38-1A53-C30C-3723-754838BE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DD32-4EB8-C4E8-1D24-917822C1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1098-9B3F-B848-0D9B-C5831AD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240221"/>
            <a:ext cx="11579621" cy="467899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Goals: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635B"/>
                </a:solidFill>
              </a:rPr>
              <a:t>Maintain Passengers’ autonomy </a:t>
            </a:r>
            <a:r>
              <a:rPr lang="en-US" dirty="0"/>
              <a:t>for quick, flexible response to environmental dynamics</a:t>
            </a:r>
          </a:p>
          <a:p>
            <a:pPr>
              <a:spcAft>
                <a:spcPts val="1200"/>
              </a:spcAft>
            </a:pPr>
            <a:r>
              <a:rPr lang="en-US" dirty="0"/>
              <a:t>Allow </a:t>
            </a:r>
            <a:r>
              <a:rPr lang="en-US" dirty="0">
                <a:solidFill>
                  <a:srgbClr val="57A7FF"/>
                </a:solidFill>
              </a:rPr>
              <a:t>Mothership to influence </a:t>
            </a:r>
            <a:r>
              <a:rPr lang="en-US" dirty="0"/>
              <a:t>each Passenger’s </a:t>
            </a:r>
            <a:r>
              <a:rPr lang="en-US" dirty="0">
                <a:solidFill>
                  <a:srgbClr val="57A7FF"/>
                </a:solidFill>
              </a:rPr>
              <a:t>individual planning objectives </a:t>
            </a:r>
            <a:r>
              <a:rPr lang="en-US" dirty="0"/>
              <a:t>such that resulting team performance is optimized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094A-A487-A26F-A41A-C56E55AF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E17A-C960-16BB-A35E-BE5AD2932A3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C6F1B7-15A3-4812-4162-AA2D5BFD5D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537F6B-72B3-57E3-1630-98534A297D3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452A97-0E5D-C781-978D-C38D739A691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8D2043-7C3C-1C83-32E7-B29178DA580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7AA0BC-A903-834A-9E5D-A5B34911C1E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B08355-5773-8312-4892-79F8139C484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293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7A23-C062-3B65-E462-5BFEDD6A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E41E-B3AA-4B83-B9DE-680989C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600" dirty="0"/>
              <a:t>Passenger Candidate 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C59C-C237-788B-719D-2B338790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4991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Provide each Passenger with a set of domain-inspired </a:t>
            </a:r>
            <a:r>
              <a:rPr lang="en-US" b="1" dirty="0"/>
              <a:t>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EA79-944D-C714-C89D-84030622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B9373-E83F-E92C-867A-4E515CEA40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0546F-98E0-2864-6A2E-DDF18EDB7415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C65F6-CECB-0B5C-EB46-38C867DF7B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C0796-D6A7-B00F-887F-AB879B8A8AF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BD4A8-D29C-F2C8-BFB9-773E96836EA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B5C75F-8281-3D9F-63CA-C5306ECB7D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4108AC-FBA2-ADB7-AFD6-F5E36F64D6A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31F00-771F-6005-E47F-ABB844BDA6F5}"/>
              </a:ext>
            </a:extLst>
          </p:cNvPr>
          <p:cNvSpPr txBox="1">
            <a:spLocks/>
          </p:cNvSpPr>
          <p:nvPr/>
        </p:nvSpPr>
        <p:spPr>
          <a:xfrm>
            <a:off x="2984244" y="5575733"/>
            <a:ext cx="6223512" cy="49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Apply domain knowledge without extensively engineered objective functions.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F127C2-933F-5255-FE0A-C412AF296206}"/>
              </a:ext>
            </a:extLst>
          </p:cNvPr>
          <p:cNvCxnSpPr>
            <a:cxnSpLocks/>
          </p:cNvCxnSpPr>
          <p:nvPr/>
        </p:nvCxnSpPr>
        <p:spPr>
          <a:xfrm>
            <a:off x="6039515" y="1580307"/>
            <a:ext cx="0" cy="339043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C0BD93-991C-621C-37FA-7A55A88505E5}"/>
              </a:ext>
            </a:extLst>
          </p:cNvPr>
          <p:cNvCxnSpPr>
            <a:cxnSpLocks/>
          </p:cNvCxnSpPr>
          <p:nvPr/>
        </p:nvCxnSpPr>
        <p:spPr>
          <a:xfrm flipH="1">
            <a:off x="1477706" y="3221337"/>
            <a:ext cx="9236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FEE941-0A87-CD75-A964-B687D7B56E14}"/>
              </a:ext>
            </a:extLst>
          </p:cNvPr>
          <p:cNvGrpSpPr/>
          <p:nvPr/>
        </p:nvGrpSpPr>
        <p:grpSpPr>
          <a:xfrm>
            <a:off x="2542192" y="2089555"/>
            <a:ext cx="3382308" cy="1018079"/>
            <a:chOff x="2542192" y="2089555"/>
            <a:chExt cx="3382308" cy="101807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0842BB7-939A-E90A-C747-B8493A0A606C}"/>
                </a:ext>
              </a:extLst>
            </p:cNvPr>
            <p:cNvGrpSpPr/>
            <p:nvPr/>
          </p:nvGrpSpPr>
          <p:grpSpPr>
            <a:xfrm>
              <a:off x="2542192" y="2089555"/>
              <a:ext cx="2122801" cy="472916"/>
              <a:chOff x="1483120" y="1949754"/>
              <a:chExt cx="2122801" cy="47291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9B62C0-05C2-77DF-F70A-4D896FFF91F7}"/>
                  </a:ext>
                </a:extLst>
              </p:cNvPr>
              <p:cNvSpPr/>
              <p:nvPr/>
            </p:nvSpPr>
            <p:spPr>
              <a:xfrm>
                <a:off x="3133005" y="1949754"/>
                <a:ext cx="472916" cy="472916"/>
              </a:xfrm>
              <a:prstGeom prst="ellipse">
                <a:avLst/>
              </a:prstGeom>
              <a:solidFill>
                <a:srgbClr val="FFB482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699EF-C02B-97C2-2DCB-68317C31F423}"/>
                  </a:ext>
                </a:extLst>
              </p:cNvPr>
              <p:cNvGrpSpPr/>
              <p:nvPr/>
            </p:nvGrpSpPr>
            <p:grpSpPr>
              <a:xfrm rot="20142887">
                <a:off x="1483120" y="2099583"/>
                <a:ext cx="423114" cy="195136"/>
                <a:chOff x="2326852" y="4030472"/>
                <a:chExt cx="423114" cy="19513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34056D0-C3DF-AA67-662B-E50529BB88CC}"/>
                    </a:ext>
                  </a:extLst>
                </p:cNvPr>
                <p:cNvSpPr/>
                <p:nvPr/>
              </p:nvSpPr>
              <p:spPr>
                <a:xfrm rot="1323749">
                  <a:off x="2339687" y="4114404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" name="Flowchart: Manual Operation 15">
                  <a:extLst>
                    <a:ext uri="{FF2B5EF4-FFF2-40B4-BE49-F238E27FC236}">
                      <a16:creationId xmlns:a16="http://schemas.microsoft.com/office/drawing/2014/main" id="{EAA3BE5D-74DB-312C-B213-67469345B173}"/>
                    </a:ext>
                  </a:extLst>
                </p:cNvPr>
                <p:cNvSpPr/>
                <p:nvPr/>
              </p:nvSpPr>
              <p:spPr>
                <a:xfrm rot="6723749">
                  <a:off x="2290775" y="4066549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A6531CA-AC54-F055-3CCC-221AA613D271}"/>
                  </a:ext>
                </a:extLst>
              </p:cNvPr>
              <p:cNvCxnSpPr/>
              <p:nvPr/>
            </p:nvCxnSpPr>
            <p:spPr>
              <a:xfrm>
                <a:off x="2031848" y="2232762"/>
                <a:ext cx="92885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8FAC9A-2B72-3BF2-A6F9-0B13F83BFB72}"/>
                </a:ext>
              </a:extLst>
            </p:cNvPr>
            <p:cNvSpPr txBox="1"/>
            <p:nvPr/>
          </p:nvSpPr>
          <p:spPr>
            <a:xfrm>
              <a:off x="3335798" y="2738302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Complete nearby tasks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20FEF7-2132-68A6-C769-52F4C78A3CBD}"/>
              </a:ext>
            </a:extLst>
          </p:cNvPr>
          <p:cNvGrpSpPr/>
          <p:nvPr/>
        </p:nvGrpSpPr>
        <p:grpSpPr>
          <a:xfrm>
            <a:off x="6565143" y="2011897"/>
            <a:ext cx="4282363" cy="1106016"/>
            <a:chOff x="6565143" y="2011897"/>
            <a:chExt cx="4282363" cy="110601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2067E6-4199-D063-E483-63BF6BB1D69C}"/>
                </a:ext>
              </a:extLst>
            </p:cNvPr>
            <p:cNvGrpSpPr/>
            <p:nvPr/>
          </p:nvGrpSpPr>
          <p:grpSpPr>
            <a:xfrm>
              <a:off x="6565143" y="2011897"/>
              <a:ext cx="3413311" cy="1055031"/>
              <a:chOff x="6591679" y="1841475"/>
              <a:chExt cx="3413311" cy="105503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78E04C4-BA1C-D47C-0DB2-39521F63E995}"/>
                  </a:ext>
                </a:extLst>
              </p:cNvPr>
              <p:cNvGrpSpPr/>
              <p:nvPr/>
            </p:nvGrpSpPr>
            <p:grpSpPr>
              <a:xfrm rot="8446323">
                <a:off x="6591679" y="1983320"/>
                <a:ext cx="423117" cy="195144"/>
                <a:chOff x="2433671" y="4078667"/>
                <a:chExt cx="423117" cy="195144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AFD22DD-ECB1-21E3-B37F-360B51D1B343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Flowchart: Manual Operation 19">
                  <a:extLst>
                    <a:ext uri="{FF2B5EF4-FFF2-40B4-BE49-F238E27FC236}">
                      <a16:creationId xmlns:a16="http://schemas.microsoft.com/office/drawing/2014/main" id="{67AEEB9F-D3A5-FA16-6B64-9DF7AC7DF4A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FB76BEF-8F63-90D2-4267-D12D101BBEF0}"/>
                  </a:ext>
                </a:extLst>
              </p:cNvPr>
              <p:cNvGrpSpPr/>
              <p:nvPr/>
            </p:nvGrpSpPr>
            <p:grpSpPr>
              <a:xfrm rot="21001930">
                <a:off x="9581873" y="2041987"/>
                <a:ext cx="423117" cy="195144"/>
                <a:chOff x="2433671" y="4078667"/>
                <a:chExt cx="423117" cy="195144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D3B5FCC-3955-88B3-4691-2E04908E295E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" name="Flowchart: Manual Operation 22">
                  <a:extLst>
                    <a:ext uri="{FF2B5EF4-FFF2-40B4-BE49-F238E27FC236}">
                      <a16:creationId xmlns:a16="http://schemas.microsoft.com/office/drawing/2014/main" id="{F67EED09-83A2-0F4D-45BF-055ACFCB3A5D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02B9318-53EF-0928-023E-1C06DB4EA44A}"/>
                  </a:ext>
                </a:extLst>
              </p:cNvPr>
              <p:cNvGrpSpPr/>
              <p:nvPr/>
            </p:nvGrpSpPr>
            <p:grpSpPr>
              <a:xfrm rot="17756286">
                <a:off x="7500823" y="2587376"/>
                <a:ext cx="423117" cy="195144"/>
                <a:chOff x="2433671" y="4078667"/>
                <a:chExt cx="423117" cy="195144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747C30E-A95D-EC06-F1E3-C629AC4CB4E8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6" name="Flowchart: Manual Operation 25">
                  <a:extLst>
                    <a:ext uri="{FF2B5EF4-FFF2-40B4-BE49-F238E27FC236}">
                      <a16:creationId xmlns:a16="http://schemas.microsoft.com/office/drawing/2014/main" id="{E3FC7ABF-9A86-A7BD-9AFF-D1369078A045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BFA3343-D326-B464-BEFD-066B8FC9DF5C}"/>
                  </a:ext>
                </a:extLst>
              </p:cNvPr>
              <p:cNvSpPr/>
              <p:nvPr/>
            </p:nvSpPr>
            <p:spPr>
              <a:xfrm>
                <a:off x="8108652" y="1841475"/>
                <a:ext cx="360238" cy="36023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7052253-EB8C-8C63-6C5A-FAA5177EE5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2586" y="2021594"/>
                <a:ext cx="346185" cy="46513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33C89F-8F58-BEDD-FDC4-0246E0DB1DFB}"/>
                </a:ext>
              </a:extLst>
            </p:cNvPr>
            <p:cNvSpPr txBox="1"/>
            <p:nvPr/>
          </p:nvSpPr>
          <p:spPr>
            <a:xfrm>
              <a:off x="8258804" y="2748581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Maintain comms links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F6FA86-3627-967E-A663-676BB55A8F9E}"/>
              </a:ext>
            </a:extLst>
          </p:cNvPr>
          <p:cNvGrpSpPr/>
          <p:nvPr/>
        </p:nvGrpSpPr>
        <p:grpSpPr>
          <a:xfrm>
            <a:off x="2452114" y="3363785"/>
            <a:ext cx="3472386" cy="1787394"/>
            <a:chOff x="2452114" y="3363785"/>
            <a:chExt cx="3472386" cy="17873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AE3080B-C10E-8171-4E56-6125297C9702}"/>
                </a:ext>
              </a:extLst>
            </p:cNvPr>
            <p:cNvGrpSpPr/>
            <p:nvPr/>
          </p:nvGrpSpPr>
          <p:grpSpPr>
            <a:xfrm>
              <a:off x="2452114" y="3363785"/>
              <a:ext cx="2427772" cy="1390793"/>
              <a:chOff x="1461672" y="3673018"/>
              <a:chExt cx="2427772" cy="139079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DDEE863-A9C5-432F-3DB1-999359712081}"/>
                  </a:ext>
                </a:extLst>
              </p:cNvPr>
              <p:cNvSpPr/>
              <p:nvPr/>
            </p:nvSpPr>
            <p:spPr>
              <a:xfrm>
                <a:off x="2382620" y="4274159"/>
                <a:ext cx="1024175" cy="789652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21D386B-7C2F-CF91-AB11-CF57E5CC9DF4}"/>
                  </a:ext>
                </a:extLst>
              </p:cNvPr>
              <p:cNvGrpSpPr/>
              <p:nvPr/>
            </p:nvGrpSpPr>
            <p:grpSpPr>
              <a:xfrm>
                <a:off x="2642540" y="4539883"/>
                <a:ext cx="423117" cy="195144"/>
                <a:chOff x="2433671" y="4078667"/>
                <a:chExt cx="423117" cy="19514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568DF1A-B909-07E6-121E-18E988D0F862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" name="Flowchart: Manual Operation 30">
                  <a:extLst>
                    <a:ext uri="{FF2B5EF4-FFF2-40B4-BE49-F238E27FC236}">
                      <a16:creationId xmlns:a16="http://schemas.microsoft.com/office/drawing/2014/main" id="{CACF23E4-35E0-0FD6-3602-9896CF0FAB73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C5912AC-A411-6436-DAE8-8A3A90C12AD9}"/>
                  </a:ext>
                </a:extLst>
              </p:cNvPr>
              <p:cNvSpPr/>
              <p:nvPr/>
            </p:nvSpPr>
            <p:spPr>
              <a:xfrm>
                <a:off x="2266344" y="3673018"/>
                <a:ext cx="1623100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A0703B0-B2D4-3185-E124-E62F9FE8871B}"/>
                  </a:ext>
                </a:extLst>
              </p:cNvPr>
              <p:cNvSpPr/>
              <p:nvPr/>
            </p:nvSpPr>
            <p:spPr>
              <a:xfrm>
                <a:off x="1461672" y="3896679"/>
                <a:ext cx="1112402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2C660C5-C3CB-3E74-1B77-9C13F6E7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185" y="4786303"/>
                <a:ext cx="512884" cy="1835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1DB2F4-F0B2-293F-011E-16FB110BB202}"/>
                </a:ext>
              </a:extLst>
            </p:cNvPr>
            <p:cNvSpPr txBox="1"/>
            <p:nvPr/>
          </p:nvSpPr>
          <p:spPr>
            <a:xfrm>
              <a:off x="3335798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Explore frontiers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766DE7-B5E1-DD09-7F60-E0AB20E66825}"/>
              </a:ext>
            </a:extLst>
          </p:cNvPr>
          <p:cNvGrpSpPr/>
          <p:nvPr/>
        </p:nvGrpSpPr>
        <p:grpSpPr>
          <a:xfrm>
            <a:off x="6638623" y="3660772"/>
            <a:ext cx="4195308" cy="1490407"/>
            <a:chOff x="6638623" y="3660772"/>
            <a:chExt cx="4195308" cy="149040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DAA444-BD9D-B2ED-D5BD-8A7F3CE64808}"/>
                </a:ext>
              </a:extLst>
            </p:cNvPr>
            <p:cNvGrpSpPr/>
            <p:nvPr/>
          </p:nvGrpSpPr>
          <p:grpSpPr>
            <a:xfrm>
              <a:off x="6638623" y="3660772"/>
              <a:ext cx="3660533" cy="1226463"/>
              <a:chOff x="6937080" y="3688641"/>
              <a:chExt cx="3660533" cy="1226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DCF8A0B-FA8F-C414-C3B7-FADA6F280548}"/>
                  </a:ext>
                </a:extLst>
              </p:cNvPr>
              <p:cNvSpPr/>
              <p:nvPr/>
            </p:nvSpPr>
            <p:spPr>
              <a:xfrm>
                <a:off x="8570256" y="3715819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5" name="Flowchart: Manual Operation 34">
                <a:extLst>
                  <a:ext uri="{FF2B5EF4-FFF2-40B4-BE49-F238E27FC236}">
                    <a16:creationId xmlns:a16="http://schemas.microsoft.com/office/drawing/2014/main" id="{3862F819-C998-DBC0-89C7-6D1CF81671D6}"/>
                  </a:ext>
                </a:extLst>
              </p:cNvPr>
              <p:cNvSpPr/>
              <p:nvPr/>
            </p:nvSpPr>
            <p:spPr>
              <a:xfrm rot="5400000">
                <a:off x="8273851" y="3846424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894673A-3E64-FB3B-F7FD-686753D8E439}"/>
                  </a:ext>
                </a:extLst>
              </p:cNvPr>
              <p:cNvGrpSpPr/>
              <p:nvPr/>
            </p:nvGrpSpPr>
            <p:grpSpPr>
              <a:xfrm rot="19000082">
                <a:off x="6937080" y="4719960"/>
                <a:ext cx="423117" cy="195144"/>
                <a:chOff x="2433671" y="4078667"/>
                <a:chExt cx="423117" cy="19514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8376D3A-802D-26C2-270D-59EFC6A06D70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3F272814-208D-0C3D-7336-254CA5BAB2B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F8F849E-F58C-2745-5711-9097CD5B9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3277" y="4403203"/>
                <a:ext cx="1119611" cy="38241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C2995-52BD-49C1-D1BF-64874A3F1573}"/>
                </a:ext>
              </a:extLst>
            </p:cNvPr>
            <p:cNvSpPr txBox="1"/>
            <p:nvPr/>
          </p:nvSpPr>
          <p:spPr>
            <a:xfrm>
              <a:off x="8245229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Return to Mothership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761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Allow the Mothership to learn joint specialization values that optimize team performance for different environment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9A6FEEF7-8E08-4122-E4E6-4F6B520B16B1}"/>
              </a:ext>
            </a:extLst>
          </p:cNvPr>
          <p:cNvSpPr/>
          <p:nvPr/>
        </p:nvSpPr>
        <p:spPr>
          <a:xfrm rot="5400000">
            <a:off x="3380542" y="2343160"/>
            <a:ext cx="2100926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Policy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4CC288-727B-257B-DCE3-CA16569641AD}"/>
              </a:ext>
            </a:extLst>
          </p:cNvPr>
          <p:cNvSpPr/>
          <p:nvPr/>
        </p:nvSpPr>
        <p:spPr>
          <a:xfrm>
            <a:off x="5321651" y="2880297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6EA88A-4D9D-0ACA-E28A-41A3B60EFAC3}"/>
              </a:ext>
            </a:extLst>
          </p:cNvPr>
          <p:cNvSpPr/>
          <p:nvPr/>
        </p:nvSpPr>
        <p:spPr>
          <a:xfrm rot="5400000">
            <a:off x="6772133" y="3844326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48AC01-692A-517D-6352-85EA4EC65F72}"/>
              </a:ext>
            </a:extLst>
          </p:cNvPr>
          <p:cNvSpPr/>
          <p:nvPr/>
        </p:nvSpPr>
        <p:spPr>
          <a:xfrm>
            <a:off x="6205521" y="4627110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5580AF96-3DE1-0699-7104-3950E6600598}"/>
              </a:ext>
            </a:extLst>
          </p:cNvPr>
          <p:cNvSpPr/>
          <p:nvPr/>
        </p:nvSpPr>
        <p:spPr>
          <a:xfrm rot="16200000">
            <a:off x="4465335" y="3937931"/>
            <a:ext cx="1258615" cy="1783675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EF2BF0-6BE4-BE6F-1E18-64FC3EEA5828}"/>
              </a:ext>
            </a:extLst>
          </p:cNvPr>
          <p:cNvGrpSpPr/>
          <p:nvPr/>
        </p:nvGrpSpPr>
        <p:grpSpPr>
          <a:xfrm>
            <a:off x="6129394" y="2701795"/>
            <a:ext cx="2535454" cy="743394"/>
            <a:chOff x="6831829" y="1286096"/>
            <a:chExt cx="1821081" cy="743394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8AD0AE0-DE04-CB8A-C831-C389BD89CA79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9E30DB1-3320-90C5-F69F-9626B681336D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D33200D-592B-FED9-E240-F4DB2750074B}"/>
                </a:ext>
              </a:extLst>
            </p:cNvPr>
            <p:cNvSpPr/>
            <p:nvPr/>
          </p:nvSpPr>
          <p:spPr>
            <a:xfrm>
              <a:off x="6831829" y="1457990"/>
              <a:ext cx="1583592" cy="571500"/>
            </a:xfrm>
            <a:prstGeom prst="parallelogram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Passenger </a:t>
              </a:r>
              <a:r>
                <a:rPr lang="en-US" sz="1200" i="1" dirty="0" err="1"/>
                <a:t>i</a:t>
              </a:r>
              <a:r>
                <a:rPr lang="en-US" sz="1200" dirty="0"/>
                <a:t> Specialization Scalars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C5835B-CA60-3A1F-33F6-93DDA466885A}"/>
              </a:ext>
            </a:extLst>
          </p:cNvPr>
          <p:cNvSpPr txBox="1"/>
          <p:nvPr/>
        </p:nvSpPr>
        <p:spPr>
          <a:xfrm>
            <a:off x="2994196" y="4705268"/>
            <a:ext cx="12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state, reward</a:t>
            </a:r>
          </a:p>
        </p:txBody>
      </p: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87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Mothership-Coordinated Adaptive Passenger Specializations (MCAPS)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8B91A69-02D3-03CE-8CCC-D27D1C0F892D}"/>
              </a:ext>
            </a:extLst>
          </p:cNvPr>
          <p:cNvSpPr/>
          <p:nvPr/>
        </p:nvSpPr>
        <p:spPr>
          <a:xfrm>
            <a:off x="3108287" y="4282602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1EC5248B-C6CF-D423-DDC1-1F74ECE9D620}"/>
              </a:ext>
            </a:extLst>
          </p:cNvPr>
          <p:cNvSpPr/>
          <p:nvPr/>
        </p:nvSpPr>
        <p:spPr>
          <a:xfrm rot="16200000">
            <a:off x="1408623" y="3542137"/>
            <a:ext cx="1706656" cy="1362637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C000DC-8D3C-9CD5-71D8-20FDB0FC2D41}"/>
              </a:ext>
            </a:extLst>
          </p:cNvPr>
          <p:cNvSpPr/>
          <p:nvPr/>
        </p:nvSpPr>
        <p:spPr>
          <a:xfrm rot="10800000">
            <a:off x="8159555" y="4695784"/>
            <a:ext cx="445786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46FDC33-1AC5-8DDF-25A6-77A469C4C3DC}"/>
              </a:ext>
            </a:extLst>
          </p:cNvPr>
          <p:cNvSpPr/>
          <p:nvPr/>
        </p:nvSpPr>
        <p:spPr>
          <a:xfrm>
            <a:off x="1113996" y="2159344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/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Candidate Objective Functions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blipFill>
                <a:blip r:embed="rId3"/>
                <a:stretch>
                  <a:fillRect b="-4082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A2295-2A61-A4A5-D3E6-F5A27530A65C}"/>
              </a:ext>
            </a:extLst>
          </p:cNvPr>
          <p:cNvGrpSpPr/>
          <p:nvPr/>
        </p:nvGrpSpPr>
        <p:grpSpPr>
          <a:xfrm>
            <a:off x="6107271" y="4282602"/>
            <a:ext cx="1902935" cy="1106493"/>
            <a:chOff x="6709437" y="3756199"/>
            <a:chExt cx="1902935" cy="11064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5E14E-C60A-3615-01D6-C31DD66E5AD2}"/>
                </a:ext>
              </a:extLst>
            </p:cNvPr>
            <p:cNvSpPr/>
            <p:nvPr/>
          </p:nvSpPr>
          <p:spPr>
            <a:xfrm>
              <a:off x="6879265" y="3756199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A19E6-4C5D-5D15-CF5F-5804E7D07AFC}"/>
                </a:ext>
              </a:extLst>
            </p:cNvPr>
            <p:cNvSpPr/>
            <p:nvPr/>
          </p:nvSpPr>
          <p:spPr>
            <a:xfrm>
              <a:off x="6794351" y="3842972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B8F1B-E60F-298E-7166-391082B6872B}"/>
                </a:ext>
              </a:extLst>
            </p:cNvPr>
            <p:cNvSpPr/>
            <p:nvPr/>
          </p:nvSpPr>
          <p:spPr>
            <a:xfrm>
              <a:off x="6709437" y="3919112"/>
              <a:ext cx="1733107" cy="943580"/>
            </a:xfrm>
            <a:prstGeom prst="rect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Decentralized Planners</a:t>
              </a: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BE044FD-8A7E-B9A9-D215-2CB56A2D9141}"/>
              </a:ext>
            </a:extLst>
          </p:cNvPr>
          <p:cNvSpPr/>
          <p:nvPr/>
        </p:nvSpPr>
        <p:spPr>
          <a:xfrm rot="10800000">
            <a:off x="5278427" y="4695784"/>
            <a:ext cx="663827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DD4FEC-DC22-038E-2A80-A5B78D5502D5}"/>
              </a:ext>
            </a:extLst>
          </p:cNvPr>
          <p:cNvSpPr/>
          <p:nvPr/>
        </p:nvSpPr>
        <p:spPr>
          <a:xfrm>
            <a:off x="8859793" y="1561436"/>
            <a:ext cx="226696" cy="224440"/>
          </a:xfrm>
          <a:prstGeom prst="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EC92BB-3EDD-5DCA-612C-E0D84DB3734A}"/>
              </a:ext>
            </a:extLst>
          </p:cNvPr>
          <p:cNvSpPr/>
          <p:nvPr/>
        </p:nvSpPr>
        <p:spPr>
          <a:xfrm>
            <a:off x="8859793" y="2147562"/>
            <a:ext cx="226696" cy="224440"/>
          </a:xfrm>
          <a:prstGeom prst="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459F4-A37B-9757-64DA-37A4CFA7B3BA}"/>
              </a:ext>
            </a:extLst>
          </p:cNvPr>
          <p:cNvSpPr txBox="1"/>
          <p:nvPr/>
        </p:nvSpPr>
        <p:spPr>
          <a:xfrm>
            <a:off x="9086489" y="1518904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Mothership Data &amp;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A7030-CC01-9B48-249D-BAF14330A018}"/>
              </a:ext>
            </a:extLst>
          </p:cNvPr>
          <p:cNvSpPr txBox="1"/>
          <p:nvPr/>
        </p:nvSpPr>
        <p:spPr>
          <a:xfrm>
            <a:off x="9086489" y="2105030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Passenger </a:t>
            </a:r>
            <a:r>
              <a:rPr lang="en-US" sz="1600" i="1" dirty="0" err="1"/>
              <a:t>i</a:t>
            </a:r>
            <a:r>
              <a:rPr lang="en-US" sz="1600" dirty="0"/>
              <a:t> Data &amp; Operations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A164CF-5BBF-8864-66EC-3A7DB45659CB}"/>
              </a:ext>
            </a:extLst>
          </p:cNvPr>
          <p:cNvGrpSpPr/>
          <p:nvPr/>
        </p:nvGrpSpPr>
        <p:grpSpPr>
          <a:xfrm>
            <a:off x="5721734" y="1857983"/>
            <a:ext cx="2770060" cy="2338672"/>
            <a:chOff x="5721734" y="1857983"/>
            <a:chExt cx="2770060" cy="2338672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BAA095C-BDAD-3B49-BC12-6742A5E51286}"/>
                </a:ext>
              </a:extLst>
            </p:cNvPr>
            <p:cNvSpPr/>
            <p:nvPr/>
          </p:nvSpPr>
          <p:spPr>
            <a:xfrm rot="5400000">
              <a:off x="6599076" y="3534364"/>
              <a:ext cx="94358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C51B8A-5106-2E6A-C73E-1F5AD9A53DF3}"/>
                </a:ext>
              </a:extLst>
            </p:cNvPr>
            <p:cNvGrpSpPr/>
            <p:nvPr/>
          </p:nvGrpSpPr>
          <p:grpSpPr>
            <a:xfrm>
              <a:off x="5956338" y="2391833"/>
              <a:ext cx="2535456" cy="743394"/>
              <a:chOff x="6831828" y="1286096"/>
              <a:chExt cx="1821082" cy="743394"/>
            </a:xfrm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EFDA116B-ADBB-E2AE-8CCA-EBC53B23EB94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8144549F-E2C2-D66E-A522-9084E877D4B5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/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Specialization Vectors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blipFill>
                    <a:blip r:embed="rId4"/>
                    <a:stretch>
                      <a:fillRect t="-3125" b="-12500"/>
                    </a:stretch>
                  </a:blip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Callout: Line 35">
              <a:extLst>
                <a:ext uri="{FF2B5EF4-FFF2-40B4-BE49-F238E27FC236}">
                  <a16:creationId xmlns:a16="http://schemas.microsoft.com/office/drawing/2014/main" id="{2B31AE42-00E0-F666-119F-234572DCF7BB}"/>
                </a:ext>
              </a:extLst>
            </p:cNvPr>
            <p:cNvSpPr/>
            <p:nvPr/>
          </p:nvSpPr>
          <p:spPr>
            <a:xfrm>
              <a:off x="5721734" y="1857983"/>
              <a:ext cx="1564482" cy="272969"/>
            </a:xfrm>
            <a:prstGeom prst="borderCallout1">
              <a:avLst>
                <a:gd name="adj1" fmla="val 120192"/>
                <a:gd name="adj2" fmla="val 65037"/>
                <a:gd name="adj3" fmla="val 286524"/>
                <a:gd name="adj4" fmla="val 95971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[0.15, -0.36, 0.02, …]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FC00F1-356A-2686-F7C6-C4F5C1125CFE}"/>
              </a:ext>
            </a:extLst>
          </p:cNvPr>
          <p:cNvGrpSpPr/>
          <p:nvPr/>
        </p:nvGrpSpPr>
        <p:grpSpPr>
          <a:xfrm>
            <a:off x="6880367" y="5789352"/>
            <a:ext cx="1564482" cy="522547"/>
            <a:chOff x="6880367" y="5789352"/>
            <a:chExt cx="1564482" cy="522547"/>
          </a:xfrm>
        </p:grpSpPr>
        <p:sp>
          <p:nvSpPr>
            <p:cNvPr id="37" name="Callout: Line 36">
              <a:extLst>
                <a:ext uri="{FF2B5EF4-FFF2-40B4-BE49-F238E27FC236}">
                  <a16:creationId xmlns:a16="http://schemas.microsoft.com/office/drawing/2014/main" id="{89D44B79-A4C2-EDF9-CA85-40B4F6A71F58}"/>
                </a:ext>
              </a:extLst>
            </p:cNvPr>
            <p:cNvSpPr/>
            <p:nvPr/>
          </p:nvSpPr>
          <p:spPr>
            <a:xfrm>
              <a:off x="6880367" y="5789352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ADF00DA-8908-B293-A0CE-AC231956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88" r="1289"/>
            <a:stretch>
              <a:fillRect/>
            </a:stretch>
          </p:blipFill>
          <p:spPr>
            <a:xfrm>
              <a:off x="7403708" y="5884806"/>
              <a:ext cx="873339" cy="3316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16C80-328C-629E-1827-F80DFEA0B32B}"/>
              </a:ext>
            </a:extLst>
          </p:cNvPr>
          <p:cNvGrpSpPr/>
          <p:nvPr/>
        </p:nvGrpSpPr>
        <p:grpSpPr>
          <a:xfrm>
            <a:off x="1734661" y="1561437"/>
            <a:ext cx="4084151" cy="3181106"/>
            <a:chOff x="1734661" y="1561437"/>
            <a:chExt cx="4084151" cy="318110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AAD7CC-351E-0C8F-7111-8D6A386EA454}"/>
                </a:ext>
              </a:extLst>
            </p:cNvPr>
            <p:cNvGrpSpPr/>
            <p:nvPr/>
          </p:nvGrpSpPr>
          <p:grpSpPr>
            <a:xfrm>
              <a:off x="2697084" y="1561437"/>
              <a:ext cx="3121728" cy="2398798"/>
              <a:chOff x="2697084" y="1561437"/>
              <a:chExt cx="3121728" cy="2398798"/>
            </a:xfrm>
          </p:grpSpPr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1AB6EB32-2F6B-28D7-FF69-0B16B7B75703}"/>
                  </a:ext>
                </a:extLst>
              </p:cNvPr>
              <p:cNvSpPr/>
              <p:nvPr/>
            </p:nvSpPr>
            <p:spPr>
              <a:xfrm rot="5400000">
                <a:off x="3058549" y="2039943"/>
                <a:ext cx="2398798" cy="1441785"/>
              </a:xfrm>
              <a:prstGeom prst="trapezoid">
                <a:avLst>
                  <a:gd name="adj" fmla="val 32708"/>
                </a:avLst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91440" tIns="0" bIns="91440" rtlCol="0" anchor="ctr"/>
              <a:lstStyle/>
              <a:p>
                <a:pPr algn="ctr"/>
                <a:r>
                  <a:rPr lang="en-US" sz="1600" dirty="0"/>
                  <a:t>Coordination Policy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11C4DC65-47B4-691C-DB90-298940380D57}"/>
                  </a:ext>
                </a:extLst>
              </p:cNvPr>
              <p:cNvSpPr/>
              <p:nvPr/>
            </p:nvSpPr>
            <p:spPr>
              <a:xfrm>
                <a:off x="269708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B8BE03-0D4B-F6E9-C87D-CBD9F852A699}"/>
                  </a:ext>
                </a:extLst>
              </p:cNvPr>
              <p:cNvSpPr/>
              <p:nvPr/>
            </p:nvSpPr>
            <p:spPr>
              <a:xfrm>
                <a:off x="511706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B75E51-BF9B-C821-7763-8B8E6D41B912}"/>
                </a:ext>
              </a:extLst>
            </p:cNvPr>
            <p:cNvSpPr txBox="1"/>
            <p:nvPr/>
          </p:nvSpPr>
          <p:spPr>
            <a:xfrm>
              <a:off x="1734661" y="4096212"/>
              <a:ext cx="1208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state, reward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95B4-EE3F-BCDB-A2AF-3B9B3F4E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CC60485-8C63-A3C4-D959-803FEA634484}"/>
              </a:ext>
            </a:extLst>
          </p:cNvPr>
          <p:cNvGrpSpPr/>
          <p:nvPr/>
        </p:nvGrpSpPr>
        <p:grpSpPr>
          <a:xfrm>
            <a:off x="3205445" y="2303341"/>
            <a:ext cx="8693900" cy="3520966"/>
            <a:chOff x="3205445" y="2303341"/>
            <a:chExt cx="8693900" cy="35209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B8AE6C2-1151-C426-6058-0A8A53E11FF7}"/>
                </a:ext>
              </a:extLst>
            </p:cNvPr>
            <p:cNvGrpSpPr/>
            <p:nvPr/>
          </p:nvGrpSpPr>
          <p:grpSpPr>
            <a:xfrm>
              <a:off x="3698805" y="2303341"/>
              <a:ext cx="8200540" cy="3520966"/>
              <a:chOff x="3698805" y="2303341"/>
              <a:chExt cx="8200540" cy="352096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E123D8-0E92-E56A-0FF1-DB8B93082743}"/>
                  </a:ext>
                </a:extLst>
              </p:cNvPr>
              <p:cNvSpPr/>
              <p:nvPr/>
            </p:nvSpPr>
            <p:spPr>
              <a:xfrm>
                <a:off x="3698805" y="2303341"/>
                <a:ext cx="5408118" cy="3520966"/>
              </a:xfrm>
              <a:prstGeom prst="rect">
                <a:avLst/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/>
                  <a:t>Coordination Policy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FE451BD-4E2F-4408-5EF3-9B70F3A7F6D5}"/>
                  </a:ext>
                </a:extLst>
              </p:cNvPr>
              <p:cNvGrpSpPr/>
              <p:nvPr/>
            </p:nvGrpSpPr>
            <p:grpSpPr>
              <a:xfrm>
                <a:off x="9253034" y="3691435"/>
                <a:ext cx="2646311" cy="604907"/>
                <a:chOff x="8832631" y="3691435"/>
                <a:chExt cx="2646311" cy="60490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E5CCFD9-7FD8-4FB5-5DC3-3F07CB70C772}"/>
                    </a:ext>
                  </a:extLst>
                </p:cNvPr>
                <p:cNvGrpSpPr/>
                <p:nvPr/>
              </p:nvGrpSpPr>
              <p:grpSpPr>
                <a:xfrm>
                  <a:off x="9379408" y="3691435"/>
                  <a:ext cx="2099534" cy="604907"/>
                  <a:chOff x="6831827" y="1286096"/>
                  <a:chExt cx="1821083" cy="743395"/>
                </a:xfrm>
              </p:grpSpPr>
              <p:sp>
                <p:nvSpPr>
                  <p:cNvPr id="27" name="Parallelogram 26">
                    <a:extLst>
                      <a:ext uri="{FF2B5EF4-FFF2-40B4-BE49-F238E27FC236}">
                        <a16:creationId xmlns:a16="http://schemas.microsoft.com/office/drawing/2014/main" id="{45815686-0A86-FF1F-E44D-AAEFE80AB08E}"/>
                      </a:ext>
                    </a:extLst>
                  </p:cNvPr>
                  <p:cNvSpPr/>
                  <p:nvPr/>
                </p:nvSpPr>
                <p:spPr>
                  <a:xfrm>
                    <a:off x="7069318" y="1286096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DF4B21CB-CCEC-AE48-5630-572ADCCE9ABB}"/>
                      </a:ext>
                    </a:extLst>
                  </p:cNvPr>
                  <p:cNvSpPr/>
                  <p:nvPr/>
                </p:nvSpPr>
                <p:spPr>
                  <a:xfrm>
                    <a:off x="6960817" y="1372043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9" name="Parallelogram 28">
                    <a:extLst>
                      <a:ext uri="{FF2B5EF4-FFF2-40B4-BE49-F238E27FC236}">
                        <a16:creationId xmlns:a16="http://schemas.microsoft.com/office/drawing/2014/main" id="{163D1C0A-4CCA-A295-8BD4-DCE82EC7442E}"/>
                      </a:ext>
                    </a:extLst>
                  </p:cNvPr>
                  <p:cNvSpPr/>
                  <p:nvPr/>
                </p:nvSpPr>
                <p:spPr>
                  <a:xfrm>
                    <a:off x="6831827" y="1457990"/>
                    <a:ext cx="1583592" cy="571501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Passenger </a:t>
                    </a:r>
                    <a:r>
                      <a:rPr lang="en-US" sz="1400" i="1" dirty="0" err="1">
                        <a:solidFill>
                          <a:schemeClr val="bg1"/>
                        </a:solidFill>
                      </a:rPr>
                      <a:t>i</a:t>
                    </a:r>
                    <a:r>
                      <a:rPr lang="en-US" sz="1400" i="1" dirty="0">
                        <a:solidFill>
                          <a:schemeClr val="bg1"/>
                        </a:solidFill>
                      </a:rPr>
                      <a:t> Spec. Vector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803CBE5F-E731-AECC-EA10-07E6FF8C8980}"/>
                    </a:ext>
                  </a:extLst>
                </p:cNvPr>
                <p:cNvSpPr/>
                <p:nvPr/>
              </p:nvSpPr>
              <p:spPr>
                <a:xfrm>
                  <a:off x="8832631" y="3761371"/>
                  <a:ext cx="465924" cy="381000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F55BE5D6-E4BF-EFFB-43D7-D84F28AAB62D}"/>
                </a:ext>
              </a:extLst>
            </p:cNvPr>
            <p:cNvSpPr/>
            <p:nvPr/>
          </p:nvSpPr>
          <p:spPr>
            <a:xfrm>
              <a:off x="3205445" y="3761371"/>
              <a:ext cx="46592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DC802E-9F25-CDD0-1461-B6AE8029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 Coordination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9BC-1866-0CC6-936B-87C3E16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1420D7-95D0-FF03-FBC2-114E572A4BC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97F284-90D9-38E6-110A-B96BB2D83E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793E4B-1D4A-CBD7-3DB2-15BDE17B20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ACC72-A5F5-EA66-81B2-168F0B9B985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24C0E-3A78-BBF4-AE50-83DD333DFCE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B7EEC6-4474-4DE3-6BF8-99CC2C7A468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1CFD60-9656-11AB-D95F-49B44390D9F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D77072-2584-7C28-3F04-1B41DD1B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895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Transformer-Based Model </a:t>
            </a:r>
          </a:p>
          <a:p>
            <a:r>
              <a:rPr lang="en-US" dirty="0"/>
              <a:t>Inspired by Multi-Agent Transformer (MAT), Wen et al. (2022)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2B7A07D4-A945-62EF-93C9-012CAC66FC0F}"/>
              </a:ext>
            </a:extLst>
          </p:cNvPr>
          <p:cNvSpPr/>
          <p:nvPr/>
        </p:nvSpPr>
        <p:spPr>
          <a:xfrm>
            <a:off x="1140278" y="2127943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0467DE96-933D-FA75-CA90-F05081643C27}"/>
              </a:ext>
            </a:extLst>
          </p:cNvPr>
          <p:cNvSpPr/>
          <p:nvPr/>
        </p:nvSpPr>
        <p:spPr>
          <a:xfrm rot="5400000">
            <a:off x="1710391" y="2201687"/>
            <a:ext cx="301558" cy="253589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4C58A2-CDAD-23E5-AC6B-06A04DEB6854}"/>
              </a:ext>
            </a:extLst>
          </p:cNvPr>
          <p:cNvGrpSpPr/>
          <p:nvPr/>
        </p:nvGrpSpPr>
        <p:grpSpPr>
          <a:xfrm>
            <a:off x="5032177" y="3755134"/>
            <a:ext cx="3975048" cy="1856835"/>
            <a:chOff x="5032177" y="3755134"/>
            <a:chExt cx="3975048" cy="18568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29BCFE-85F7-F4CB-A75E-775618221B05}"/>
                </a:ext>
              </a:extLst>
            </p:cNvPr>
            <p:cNvGrpSpPr/>
            <p:nvPr/>
          </p:nvGrpSpPr>
          <p:grpSpPr>
            <a:xfrm>
              <a:off x="7114206" y="4986676"/>
              <a:ext cx="1893019" cy="604907"/>
              <a:chOff x="6831827" y="1286096"/>
              <a:chExt cx="1821083" cy="74339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1911AA70-DE5E-52E3-C5FE-0D2895EF3683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374F818A-FDD8-7D05-35BE-95584E7399DA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878FE5F-F244-C9FC-4F98-67FEE888E320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14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400" dirty="0">
                    <a:solidFill>
                      <a:sysClr val="windowText" lastClr="000000"/>
                    </a:solidFill>
                  </a:rPr>
                  <a:t>token</a:t>
                </a: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CB71060-E619-EE9A-3C6B-F9FBAF5F6CA5}"/>
                </a:ext>
              </a:extLst>
            </p:cNvPr>
            <p:cNvSpPr/>
            <p:nvPr/>
          </p:nvSpPr>
          <p:spPr>
            <a:xfrm>
              <a:off x="5595221" y="3755134"/>
              <a:ext cx="1514705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0C5FF970-C009-0214-CC1E-AF91690DCDD5}"/>
                </a:ext>
              </a:extLst>
            </p:cNvPr>
            <p:cNvSpPr/>
            <p:nvPr/>
          </p:nvSpPr>
          <p:spPr>
            <a:xfrm rot="5400000">
              <a:off x="5393140" y="4210277"/>
              <a:ext cx="92422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77DC4B-F816-B639-A804-019B6EE5617F}"/>
                </a:ext>
              </a:extLst>
            </p:cNvPr>
            <p:cNvSpPr/>
            <p:nvPr/>
          </p:nvSpPr>
          <p:spPr>
            <a:xfrm>
              <a:off x="5032177" y="4986676"/>
              <a:ext cx="1646147" cy="62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Robot Token Extraction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C1AFFD5-BA99-9DFC-F10A-8DDCD09E8F2E}"/>
                </a:ext>
              </a:extLst>
            </p:cNvPr>
            <p:cNvSpPr/>
            <p:nvPr/>
          </p:nvSpPr>
          <p:spPr>
            <a:xfrm>
              <a:off x="6808620" y="5126548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BE919A-51E0-3466-A811-2DA46FE4EC00}"/>
              </a:ext>
            </a:extLst>
          </p:cNvPr>
          <p:cNvGrpSpPr/>
          <p:nvPr/>
        </p:nvGrpSpPr>
        <p:grpSpPr>
          <a:xfrm>
            <a:off x="3807391" y="2856952"/>
            <a:ext cx="1558264" cy="1671740"/>
            <a:chOff x="3807391" y="2856952"/>
            <a:chExt cx="1558264" cy="1671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43E12C-2C01-4D72-8395-73F69D3BA12C}"/>
                </a:ext>
              </a:extLst>
            </p:cNvPr>
            <p:cNvSpPr/>
            <p:nvPr/>
          </p:nvSpPr>
          <p:spPr>
            <a:xfrm>
              <a:off x="3807391" y="3363101"/>
              <a:ext cx="1558264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 Block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14891F-C4BF-BA16-36BE-25AEF1E954EC}"/>
                </a:ext>
              </a:extLst>
            </p:cNvPr>
            <p:cNvSpPr txBox="1"/>
            <p:nvPr/>
          </p:nvSpPr>
          <p:spPr>
            <a:xfrm>
              <a:off x="3807391" y="2856952"/>
              <a:ext cx="1558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Observation attention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09CDB-760A-0802-08B4-A35C820C3CAE}"/>
              </a:ext>
            </a:extLst>
          </p:cNvPr>
          <p:cNvGrpSpPr/>
          <p:nvPr/>
        </p:nvGrpSpPr>
        <p:grpSpPr>
          <a:xfrm>
            <a:off x="7065633" y="2856094"/>
            <a:ext cx="1897032" cy="2043587"/>
            <a:chOff x="6950022" y="2856094"/>
            <a:chExt cx="1897032" cy="20435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69B93B-A658-E734-A35A-0FD3EB89C363}"/>
                </a:ext>
              </a:extLst>
            </p:cNvPr>
            <p:cNvSpPr/>
            <p:nvPr/>
          </p:nvSpPr>
          <p:spPr>
            <a:xfrm>
              <a:off x="7119406" y="3362839"/>
              <a:ext cx="1558265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 Block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F4A3807-0CC9-349F-C314-B1295082FFD3}"/>
                </a:ext>
              </a:extLst>
            </p:cNvPr>
            <p:cNvSpPr/>
            <p:nvPr/>
          </p:nvSpPr>
          <p:spPr>
            <a:xfrm rot="16200000">
              <a:off x="7773837" y="4545739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A1B57F-E460-70C9-871D-D2E3C548999D}"/>
                </a:ext>
              </a:extLst>
            </p:cNvPr>
            <p:cNvSpPr txBox="1"/>
            <p:nvPr/>
          </p:nvSpPr>
          <p:spPr>
            <a:xfrm>
              <a:off x="6950022" y="2856094"/>
              <a:ext cx="189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Passenger &amp; observation attention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8649-4C16-8B06-870F-F353695424EA}"/>
              </a:ext>
            </a:extLst>
          </p:cNvPr>
          <p:cNvGrpSpPr/>
          <p:nvPr/>
        </p:nvGrpSpPr>
        <p:grpSpPr>
          <a:xfrm>
            <a:off x="1399656" y="3793084"/>
            <a:ext cx="1679168" cy="1679168"/>
            <a:chOff x="3929438" y="1876147"/>
            <a:chExt cx="2500208" cy="250020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35605-22B5-C2EC-4B0F-C7AF61B031F2}"/>
                </a:ext>
              </a:extLst>
            </p:cNvPr>
            <p:cNvSpPr/>
            <p:nvPr/>
          </p:nvSpPr>
          <p:spPr>
            <a:xfrm>
              <a:off x="3929438" y="1876147"/>
              <a:ext cx="2500208" cy="2500208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AA9DD7-BE6C-EBF4-7C55-D8D77898AC57}"/>
                </a:ext>
              </a:extLst>
            </p:cNvPr>
            <p:cNvSpPr/>
            <p:nvPr/>
          </p:nvSpPr>
          <p:spPr>
            <a:xfrm>
              <a:off x="3929438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29767B3-B07A-2392-7E06-998E44ADFF60}"/>
                </a:ext>
              </a:extLst>
            </p:cNvPr>
            <p:cNvSpPr/>
            <p:nvPr/>
          </p:nvSpPr>
          <p:spPr>
            <a:xfrm>
              <a:off x="4554490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9A1166-AA4E-1356-99EB-1C247C709BA7}"/>
                </a:ext>
              </a:extLst>
            </p:cNvPr>
            <p:cNvSpPr/>
            <p:nvPr/>
          </p:nvSpPr>
          <p:spPr>
            <a:xfrm>
              <a:off x="5804594" y="1876147"/>
              <a:ext cx="625052" cy="625052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357A0A2-190C-638C-2849-F7F3F6F131BE}"/>
                </a:ext>
              </a:extLst>
            </p:cNvPr>
            <p:cNvSpPr/>
            <p:nvPr/>
          </p:nvSpPr>
          <p:spPr>
            <a:xfrm>
              <a:off x="4554490" y="2501199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7341E6-19C9-E233-158C-B606BF378E8A}"/>
                </a:ext>
              </a:extLst>
            </p:cNvPr>
            <p:cNvSpPr/>
            <p:nvPr/>
          </p:nvSpPr>
          <p:spPr>
            <a:xfrm>
              <a:off x="5804594" y="3126251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CA4A11-7027-7C45-FE94-E74567457810}"/>
                </a:ext>
              </a:extLst>
            </p:cNvPr>
            <p:cNvSpPr/>
            <p:nvPr/>
          </p:nvSpPr>
          <p:spPr>
            <a:xfrm>
              <a:off x="5179542" y="3751303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79EBB35-05EB-003C-47C2-246198D16ADF}"/>
              </a:ext>
            </a:extLst>
          </p:cNvPr>
          <p:cNvSpPr txBox="1"/>
          <p:nvPr/>
        </p:nvSpPr>
        <p:spPr>
          <a:xfrm>
            <a:off x="105114" y="3992469"/>
            <a:ext cx="1274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Sources:</a:t>
            </a:r>
          </a:p>
          <a:p>
            <a:r>
              <a:rPr lang="en-US" sz="1600" dirty="0">
                <a:solidFill>
                  <a:srgbClr val="FF9F9B"/>
                </a:solidFill>
              </a:rPr>
              <a:t>Passenger 1</a:t>
            </a:r>
          </a:p>
          <a:p>
            <a:r>
              <a:rPr lang="en-US" sz="1600" dirty="0">
                <a:solidFill>
                  <a:srgbClr val="FFB482"/>
                </a:solidFill>
              </a:rPr>
              <a:t>Passenger 2</a:t>
            </a:r>
          </a:p>
          <a:p>
            <a:r>
              <a:rPr lang="en-US" sz="1600" dirty="0">
                <a:solidFill>
                  <a:srgbClr val="8DE5A1"/>
                </a:solidFill>
              </a:rPr>
              <a:t>Passenger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7992F2-DCCA-3E71-9438-251421AD216A}"/>
              </a:ext>
            </a:extLst>
          </p:cNvPr>
          <p:cNvSpPr txBox="1"/>
          <p:nvPr/>
        </p:nvSpPr>
        <p:spPr>
          <a:xfrm>
            <a:off x="1539510" y="3469635"/>
            <a:ext cx="140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Environment</a:t>
            </a:r>
            <a:endParaRPr lang="en-US" sz="1600" dirty="0">
              <a:solidFill>
                <a:srgbClr val="8DE5A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DE084A-8EEA-498A-98E8-EEB38DC818B8}"/>
              </a:ext>
            </a:extLst>
          </p:cNvPr>
          <p:cNvGrpSpPr/>
          <p:nvPr/>
        </p:nvGrpSpPr>
        <p:grpSpPr>
          <a:xfrm>
            <a:off x="2028498" y="4337464"/>
            <a:ext cx="870450" cy="514914"/>
            <a:chOff x="2028498" y="4337464"/>
            <a:chExt cx="870450" cy="51491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D38ECD-4845-E067-D10E-460E1AE2F2E9}"/>
                </a:ext>
              </a:extLst>
            </p:cNvPr>
            <p:cNvCxnSpPr/>
            <p:nvPr/>
          </p:nvCxnSpPr>
          <p:spPr>
            <a:xfrm>
              <a:off x="2028498" y="4435366"/>
              <a:ext cx="870450" cy="4170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F158F17-05B7-E2F5-0E71-AB244B8DD4AE}"/>
                </a:ext>
              </a:extLst>
            </p:cNvPr>
            <p:cNvSpPr txBox="1"/>
            <p:nvPr/>
          </p:nvSpPr>
          <p:spPr>
            <a:xfrm>
              <a:off x="2293651" y="4337464"/>
              <a:ext cx="391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?</a:t>
              </a:r>
              <a:endParaRPr lang="en-US" sz="1600" dirty="0">
                <a:solidFill>
                  <a:srgbClr val="8DE5A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4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ame&#10;&#10;AI-generated content may be incorrect.">
            <a:extLst>
              <a:ext uri="{FF2B5EF4-FFF2-40B4-BE49-F238E27FC236}">
                <a16:creationId xmlns:a16="http://schemas.microsoft.com/office/drawing/2014/main" id="{3EDC89D0-C441-AD6A-A4D9-522E8949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970585"/>
            <a:ext cx="4756826" cy="4756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838" y="1291663"/>
            <a:ext cx="6751488" cy="45378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Custom </a:t>
            </a:r>
            <a:r>
              <a:rPr lang="en-US" b="1" dirty="0"/>
              <a:t>Vectorized Multi-Agent Simulator </a:t>
            </a:r>
            <a:r>
              <a:rPr lang="en-US" dirty="0"/>
              <a:t>(VMAS)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(Bettini et al. 2022)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Static </a:t>
            </a:r>
            <a:r>
              <a:rPr lang="en-US" sz="2400" b="1" dirty="0"/>
              <a:t>Mothership</a:t>
            </a:r>
            <a:r>
              <a:rPr lang="en-US" sz="2400" dirty="0"/>
              <a:t> position (</a:t>
            </a:r>
            <a:r>
              <a:rPr lang="en-US" sz="2400" dirty="0">
                <a:solidFill>
                  <a:srgbClr val="40BF40"/>
                </a:solidFill>
              </a:rPr>
              <a:t>green</a:t>
            </a:r>
            <a:r>
              <a:rPr lang="en-US" sz="2400" dirty="0"/>
              <a:t> dot)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Four </a:t>
            </a:r>
            <a:r>
              <a:rPr lang="en-US" sz="2400" b="1" dirty="0"/>
              <a:t>agents</a:t>
            </a:r>
            <a:r>
              <a:rPr lang="en-US" sz="2400" dirty="0"/>
              <a:t>, capable of: discovering regions, completing tasks, and relaying comms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Plan waypoints visualized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Comms connections visualized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b="1" dirty="0"/>
              <a:t>obstacles</a:t>
            </a:r>
            <a:r>
              <a:rPr lang="en-US" sz="2400" dirty="0"/>
              <a:t> (black dots)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en-US" sz="2400" b="1" dirty="0"/>
              <a:t>Explored </a:t>
            </a:r>
            <a:r>
              <a:rPr lang="en-US" sz="2400" dirty="0"/>
              <a:t>regions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</a:t>
            </a:r>
            <a:r>
              <a:rPr lang="en-US" sz="2400" dirty="0"/>
              <a:t> tiles) are candidates for </a:t>
            </a:r>
            <a:r>
              <a:rPr lang="en-US" sz="2400" b="1" dirty="0"/>
              <a:t>task</a:t>
            </a:r>
            <a:r>
              <a:rPr lang="en-US" sz="2400" dirty="0"/>
              <a:t> spawns (</a:t>
            </a:r>
            <a:r>
              <a:rPr lang="en-US" sz="2400" dirty="0">
                <a:solidFill>
                  <a:srgbClr val="7030A0"/>
                </a:solidFill>
              </a:rPr>
              <a:t>colorful</a:t>
            </a:r>
            <a:r>
              <a:rPr lang="en-US" sz="2400" dirty="0"/>
              <a:t> dots)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2F4B-8FD2-D146-54B4-908B2F87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9915-4550-0A8F-D347-EF6B4851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Passenger 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A4105-285A-B928-C3F7-5741E3A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603B9-5B53-1282-2371-5ED22F3548B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EB7698-0864-7B8C-DC64-6D0663AFDDF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16C747-81D6-EE85-FB13-C94739499DE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B096F4-9343-C71C-DB1F-7D93C801D75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159D92-9273-FB2A-FC88-24263255EA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CBDDDA-DBB7-5DAE-47DC-A157F740FBB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E7AA4A-D894-32BE-50DB-24C8B9261FC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/>
              <p:nvPr/>
            </p:nvSpPr>
            <p:spPr>
              <a:xfrm>
                <a:off x="453331" y="1206090"/>
                <a:ext cx="6360891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i="1" dirty="0"/>
                  <a:t>Given a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i="1" dirty="0"/>
                  <a:t> to analyze, functions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i="1" dirty="0"/>
                  <a:t> return values of distances to: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incomplete task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agent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exploration frontier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communication relay midpoint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Neediest communication relay midpoint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Mothership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31" y="1206090"/>
                <a:ext cx="6360891" cy="3970318"/>
              </a:xfrm>
              <a:prstGeom prst="rect">
                <a:avLst/>
              </a:prstGeom>
              <a:blipFill>
                <a:blip r:embed="rId2"/>
                <a:stretch>
                  <a:fillRect l="-1437" t="-1229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04B6A-FDAB-C8A1-537A-2FB558B24FFA}"/>
              </a:ext>
            </a:extLst>
          </p:cNvPr>
          <p:cNvGrpSpPr/>
          <p:nvPr/>
        </p:nvGrpSpPr>
        <p:grpSpPr>
          <a:xfrm>
            <a:off x="6880004" y="2176600"/>
            <a:ext cx="4565824" cy="2029297"/>
            <a:chOff x="7021671" y="1429966"/>
            <a:chExt cx="4565824" cy="202929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DC0DD0-A990-3626-DDA2-5C2913ACA22B}"/>
                </a:ext>
              </a:extLst>
            </p:cNvPr>
            <p:cNvSpPr/>
            <p:nvPr/>
          </p:nvSpPr>
          <p:spPr>
            <a:xfrm rot="10800000">
              <a:off x="9073955" y="1843148"/>
              <a:ext cx="445786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/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solidFill>
                  <a:srgbClr val="FF635B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Candidate Objective Functions (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blipFill>
                  <a:blip r:embed="rId3"/>
                  <a:stretch>
                    <a:fillRect b="-4795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695CD5-EB5B-B494-D03F-735F266AE757}"/>
                </a:ext>
              </a:extLst>
            </p:cNvPr>
            <p:cNvGrpSpPr/>
            <p:nvPr/>
          </p:nvGrpSpPr>
          <p:grpSpPr>
            <a:xfrm>
              <a:off x="7021671" y="1429966"/>
              <a:ext cx="1902935" cy="1106493"/>
              <a:chOff x="6709437" y="3756199"/>
              <a:chExt cx="1902935" cy="110649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312CF0-BB84-0683-4E66-618BAE0EE05A}"/>
                  </a:ext>
                </a:extLst>
              </p:cNvPr>
              <p:cNvSpPr/>
              <p:nvPr/>
            </p:nvSpPr>
            <p:spPr>
              <a:xfrm>
                <a:off x="6879265" y="3756199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2910C0-4C6D-AA66-E6DD-EB8FA443A724}"/>
                  </a:ext>
                </a:extLst>
              </p:cNvPr>
              <p:cNvSpPr/>
              <p:nvPr/>
            </p:nvSpPr>
            <p:spPr>
              <a:xfrm>
                <a:off x="6794351" y="3842972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E41-1FC8-AF13-987B-B7E62BEBA4C0}"/>
                  </a:ext>
                </a:extLst>
              </p:cNvPr>
              <p:cNvSpPr/>
              <p:nvPr/>
            </p:nvSpPr>
            <p:spPr>
              <a:xfrm>
                <a:off x="6709437" y="3919112"/>
                <a:ext cx="1733107" cy="943580"/>
              </a:xfrm>
              <a:prstGeom prst="rect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Decentralized Planners</a:t>
                </a:r>
              </a:p>
            </p:txBody>
          </p:sp>
        </p:grpSp>
        <p:sp>
          <p:nvSpPr>
            <p:cNvPr id="25" name="Callout: Line 24">
              <a:extLst>
                <a:ext uri="{FF2B5EF4-FFF2-40B4-BE49-F238E27FC236}">
                  <a16:creationId xmlns:a16="http://schemas.microsoft.com/office/drawing/2014/main" id="{2EC46386-4D43-6BDD-1C48-C151B2F87B6C}"/>
                </a:ext>
              </a:extLst>
            </p:cNvPr>
            <p:cNvSpPr/>
            <p:nvPr/>
          </p:nvSpPr>
          <p:spPr>
            <a:xfrm>
              <a:off x="7794767" y="2936716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0F1304-E58C-1AE1-D078-95B99A25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88" r="1289"/>
            <a:stretch>
              <a:fillRect/>
            </a:stretch>
          </p:blipFill>
          <p:spPr>
            <a:xfrm>
              <a:off x="8316670" y="302806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4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2324910"/>
            <a:ext cx="4394524" cy="1931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Proximal Policy Optimization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(Schulman et al. 2017)</a:t>
            </a:r>
          </a:p>
          <a:p>
            <a:r>
              <a:rPr lang="en-US" sz="2400" dirty="0"/>
              <a:t>Actor-Critic RL method</a:t>
            </a:r>
          </a:p>
          <a:p>
            <a:r>
              <a:rPr lang="en-US" sz="2400" dirty="0"/>
              <a:t>Stable gradient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10E88518-D8BD-90D5-410C-0F87B7914EC6}"/>
              </a:ext>
            </a:extLst>
          </p:cNvPr>
          <p:cNvSpPr/>
          <p:nvPr/>
        </p:nvSpPr>
        <p:spPr>
          <a:xfrm>
            <a:off x="4366802" y="1152224"/>
            <a:ext cx="705310" cy="4141135"/>
          </a:xfrm>
          <a:prstGeom prst="leftBrace">
            <a:avLst>
              <a:gd name="adj1" fmla="val 54911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B762D-0FF4-F124-71EB-815E5B45395C}"/>
              </a:ext>
            </a:extLst>
          </p:cNvPr>
          <p:cNvSpPr txBox="1"/>
          <p:nvPr/>
        </p:nvSpPr>
        <p:spPr>
          <a:xfrm>
            <a:off x="5103642" y="3220759"/>
            <a:ext cx="67572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Specialization vectors for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Rewards</a:t>
            </a:r>
            <a:r>
              <a:rPr lang="en-US" sz="2000" dirty="0"/>
              <a:t>: Value accumulated from </a:t>
            </a:r>
            <a:r>
              <a:rPr lang="en-US" sz="2000" i="1" dirty="0"/>
              <a:t>M</a:t>
            </a:r>
            <a:r>
              <a:rPr lang="en-US" sz="2000" dirty="0"/>
              <a:t> tasks over a </a:t>
            </a:r>
            <a:r>
              <a:rPr lang="en-US" sz="2000" i="1" dirty="0"/>
              <a:t>K</a:t>
            </a:r>
            <a:r>
              <a:rPr lang="en-US" sz="2000" dirty="0"/>
              <a:t>-step action rollout, given team config </a:t>
            </a:r>
            <a:r>
              <a:rPr lang="en-US" sz="2000" b="1" dirty="0"/>
              <a:t>V </a:t>
            </a:r>
            <a:r>
              <a:rPr lang="en-US" sz="2000" dirty="0"/>
              <a:t>at each step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Actions occur over K-step scale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8376F9B-9F32-2116-F383-E6FA6F651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419" y="4794675"/>
            <a:ext cx="2514749" cy="845668"/>
          </a:xfrm>
          <a:prstGeom prst="rect">
            <a:avLst/>
          </a:prstGeom>
        </p:spPr>
      </p:pic>
      <p:sp>
        <p:nvSpPr>
          <p:cNvPr id="16" name="Callout: Line 15">
            <a:extLst>
              <a:ext uri="{FF2B5EF4-FFF2-40B4-BE49-F238E27FC236}">
                <a16:creationId xmlns:a16="http://schemas.microsoft.com/office/drawing/2014/main" id="{7AA26F3A-6396-2950-0430-DA14CCB8F1FD}"/>
              </a:ext>
            </a:extLst>
          </p:cNvPr>
          <p:cNvSpPr/>
          <p:nvPr/>
        </p:nvSpPr>
        <p:spPr>
          <a:xfrm>
            <a:off x="6356683" y="5772160"/>
            <a:ext cx="2283456" cy="585043"/>
          </a:xfrm>
          <a:prstGeom prst="borderCallout1">
            <a:avLst>
              <a:gd name="adj1" fmla="val -12811"/>
              <a:gd name="adj2" fmla="val 71050"/>
              <a:gd name="adj3" fmla="val -60524"/>
              <a:gd name="adj4" fmla="val 51766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Value of task </a:t>
            </a:r>
            <a:r>
              <a:rPr lang="en-US" sz="1400" i="1" dirty="0" err="1">
                <a:solidFill>
                  <a:schemeClr val="tx1"/>
                </a:solidFill>
              </a:rPr>
              <a:t>i</a:t>
            </a:r>
            <a:r>
              <a:rPr lang="en-US" sz="1400" i="1" dirty="0">
                <a:solidFill>
                  <a:schemeClr val="tx1"/>
                </a:solidFill>
              </a:rPr>
              <a:t>, </a:t>
            </a:r>
            <a:r>
              <a:rPr lang="en-US" sz="1400" dirty="0">
                <a:solidFill>
                  <a:schemeClr val="tx1"/>
                </a:solidFill>
              </a:rPr>
              <a:t>computed from team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54833-B319-2F2A-B120-B2B82807685B}"/>
              </a:ext>
            </a:extLst>
          </p:cNvPr>
          <p:cNvSpPr txBox="1"/>
          <p:nvPr/>
        </p:nvSpPr>
        <p:spPr>
          <a:xfrm>
            <a:off x="5539354" y="2406871"/>
            <a:ext cx="5717628" cy="64633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{</a:t>
            </a:r>
            <a:r>
              <a:rPr lang="en-US" i="1" dirty="0" err="1"/>
              <a:t>obs_x</a:t>
            </a:r>
            <a:r>
              <a:rPr lang="en-US" i="1" dirty="0"/>
              <a:t>, </a:t>
            </a:r>
            <a:r>
              <a:rPr lang="en-US" i="1" dirty="0" err="1"/>
              <a:t>obs_y</a:t>
            </a:r>
            <a:r>
              <a:rPr lang="en-US" i="1" dirty="0"/>
              <a:t>, num agents, num tasks, num obstacles, num frontiers, Mothership}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3A762-06B0-3B37-1FC3-CE4AEA62DFBF}"/>
              </a:ext>
            </a:extLst>
          </p:cNvPr>
          <p:cNvSpPr txBox="1"/>
          <p:nvPr/>
        </p:nvSpPr>
        <p:spPr>
          <a:xfrm>
            <a:off x="5103642" y="1152224"/>
            <a:ext cx="67572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 b="1" dirty="0"/>
              <a:t>M</a:t>
            </a:r>
            <a:r>
              <a:rPr lang="en-US" sz="2400" dirty="0"/>
              <a:t>arkov </a:t>
            </a:r>
            <a:r>
              <a:rPr lang="en-US" sz="2400" b="1" dirty="0"/>
              <a:t>D</a:t>
            </a:r>
            <a:r>
              <a:rPr lang="en-US" sz="2400" dirty="0"/>
              <a:t>ecision </a:t>
            </a:r>
            <a:r>
              <a:rPr lang="en-US" sz="2400" b="1" dirty="0"/>
              <a:t>P</a:t>
            </a:r>
            <a:r>
              <a:rPr lang="en-US" sz="2400" dirty="0"/>
              <a:t>rocess Formulation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States</a:t>
            </a:r>
            <a:r>
              <a:rPr lang="en-US" sz="2000" dirty="0"/>
              <a:t>: Observation packets aggregated at Mothership over rollout</a:t>
            </a:r>
          </a:p>
        </p:txBody>
      </p: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uiExpand="1" build="p" bldLvl="2"/>
      <p:bldP spid="16" grpId="0" animBg="1"/>
      <p:bldP spid="14" grpId="0" animBg="1"/>
      <p:bldP spid="17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C43C8ED-3E87-7A92-3279-5DEE2EC5A975}"/>
              </a:ext>
            </a:extLst>
          </p:cNvPr>
          <p:cNvSpPr txBox="1"/>
          <p:nvPr/>
        </p:nvSpPr>
        <p:spPr>
          <a:xfrm>
            <a:off x="72373" y="2136338"/>
            <a:ext cx="16194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/>
              <a:t>Specialization </a:t>
            </a:r>
            <a:r>
              <a:rPr lang="en-US" sz="1200" b="1" dirty="0" err="1"/>
              <a:t>Idx</a:t>
            </a:r>
            <a:r>
              <a:rPr lang="en-US" sz="1200" b="1" dirty="0"/>
              <a:t>: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0. To nearest task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1. To nearest agent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2. To nearest frontier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3. To nearest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4. To neediest communication relay midpoint</a:t>
            </a:r>
          </a:p>
          <a:p>
            <a:pPr>
              <a:spcAft>
                <a:spcPts val="600"/>
              </a:spcAft>
            </a:pPr>
            <a:r>
              <a:rPr lang="en-US" sz="1200" i="1" dirty="0"/>
              <a:t>5. To Mothership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4489-3725-31B1-5C57-30F2FB47461B}"/>
              </a:ext>
            </a:extLst>
          </p:cNvPr>
          <p:cNvGrpSpPr/>
          <p:nvPr/>
        </p:nvGrpSpPr>
        <p:grpSpPr>
          <a:xfrm>
            <a:off x="1925120" y="808088"/>
            <a:ext cx="7945449" cy="5503810"/>
            <a:chOff x="1876480" y="808088"/>
            <a:chExt cx="7945449" cy="5503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5EB6A0-0502-0BED-A480-AD3FE76597FF}"/>
                </a:ext>
              </a:extLst>
            </p:cNvPr>
            <p:cNvGrpSpPr/>
            <p:nvPr/>
          </p:nvGrpSpPr>
          <p:grpSpPr>
            <a:xfrm>
              <a:off x="2245813" y="808088"/>
              <a:ext cx="7576116" cy="5503810"/>
              <a:chOff x="2245813" y="808088"/>
              <a:chExt cx="7576116" cy="5503810"/>
            </a:xfrm>
          </p:grpSpPr>
          <p:pic>
            <p:nvPicPr>
              <p:cNvPr id="17" name="Picture 16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B5799877-A6DD-0323-1177-A34B4753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2560184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3" name="Picture 12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0AF305E5-CA14-B31B-F987-A866BD90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4311729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5" name="Picture 14" descr="A white background with black and white clouds&#10;&#10;AI-generated content may be incorrect.">
                <a:extLst>
                  <a:ext uri="{FF2B5EF4-FFF2-40B4-BE49-F238E27FC236}">
                    <a16:creationId xmlns:a16="http://schemas.microsoft.com/office/drawing/2014/main" id="{FBBE48E4-BDB1-23DA-D3C2-02FA5ED5C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760" y="808088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9" name="Picture 18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7A3372A-6247-80D1-A719-6B3263878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1021474"/>
                <a:ext cx="5616113" cy="1574623"/>
              </a:xfrm>
              <a:prstGeom prst="rect">
                <a:avLst/>
              </a:prstGeom>
            </p:spPr>
          </p:pic>
          <p:pic>
            <p:nvPicPr>
              <p:cNvPr id="21" name="Picture 20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92005C3-4A5D-8A9A-1F93-2998ABF1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2773296"/>
                <a:ext cx="5616112" cy="1574623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3BC85609-3E78-C1DD-CF58-EA66BD013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81"/>
              <a:stretch>
                <a:fillRect/>
              </a:stretch>
            </p:blipFill>
            <p:spPr>
              <a:xfrm>
                <a:off x="2245813" y="4500106"/>
                <a:ext cx="5616112" cy="162341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B4C417-9DF9-3464-C70F-43D709A8DD4B}"/>
                </a:ext>
              </a:extLst>
            </p:cNvPr>
            <p:cNvSpPr txBox="1"/>
            <p:nvPr/>
          </p:nvSpPr>
          <p:spPr>
            <a:xfrm rot="16200000">
              <a:off x="149207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F6FAF4-2EF4-7960-1CC3-CF9DA411468D}"/>
                </a:ext>
              </a:extLst>
            </p:cNvPr>
            <p:cNvSpPr txBox="1"/>
            <p:nvPr/>
          </p:nvSpPr>
          <p:spPr>
            <a:xfrm rot="16200000">
              <a:off x="149207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AFD4ED-1024-F18C-09A7-69AA1F31AEF4}"/>
                </a:ext>
              </a:extLst>
            </p:cNvPr>
            <p:cNvSpPr txBox="1"/>
            <p:nvPr/>
          </p:nvSpPr>
          <p:spPr>
            <a:xfrm rot="16200000">
              <a:off x="149207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Against Hybrid-Decentralized &amp; Heuristics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371198-032E-0216-33D2-B539DCCD16D2}"/>
              </a:ext>
            </a:extLst>
          </p:cNvPr>
          <p:cNvSpPr txBox="1"/>
          <p:nvPr/>
        </p:nvSpPr>
        <p:spPr>
          <a:xfrm>
            <a:off x="292633" y="1272581"/>
            <a:ext cx="3417479" cy="3749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adaptation for comms-related team coordination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Comparisons: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HybridDec</a:t>
            </a:r>
            <a:r>
              <a:rPr lang="en-US" dirty="0"/>
              <a:t>: Hybrid-Decentralized SMOP solver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Tasks Only</a:t>
            </a:r>
            <a:r>
              <a:rPr lang="en-US" dirty="0"/>
              <a:t>: Passengers use only tasks objective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Tasks+Comms</a:t>
            </a:r>
            <a:r>
              <a:rPr lang="en-US" dirty="0"/>
              <a:t>: Passengers split so half of team supports comms, while half completes tasks</a:t>
            </a:r>
            <a:endParaRPr lang="en-US" b="1" dirty="0"/>
          </a:p>
        </p:txBody>
      </p:sp>
      <p:pic>
        <p:nvPicPr>
          <p:cNvPr id="20" name="Picture 19" descr="A graph of a long range task comparison&#10;&#10;AI-generated content may be incorrect.">
            <a:extLst>
              <a:ext uri="{FF2B5EF4-FFF2-40B4-BE49-F238E27FC236}">
                <a16:creationId xmlns:a16="http://schemas.microsoft.com/office/drawing/2014/main" id="{3F3DF83F-A1BC-ED81-EB2F-B63198F9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390" y="1500222"/>
            <a:ext cx="4109936" cy="3287949"/>
          </a:xfrm>
          <a:prstGeom prst="rect">
            <a:avLst/>
          </a:prstGeom>
        </p:spPr>
      </p:pic>
      <p:pic>
        <p:nvPicPr>
          <p:cNvPr id="22" name="Picture 21" descr="A graph of short-range task comparison&#10;&#10;AI-generated content may be incorrect.">
            <a:extLst>
              <a:ext uri="{FF2B5EF4-FFF2-40B4-BE49-F238E27FC236}">
                <a16:creationId xmlns:a16="http://schemas.microsoft.com/office/drawing/2014/main" id="{7DEE97D7-C405-09A2-7849-1E2B956AE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7" y="1500222"/>
            <a:ext cx="4109935" cy="32879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4D4F02-BA80-7C67-396B-BF6A8B45019E}"/>
              </a:ext>
            </a:extLst>
          </p:cNvPr>
          <p:cNvSpPr txBox="1"/>
          <p:nvPr/>
        </p:nvSpPr>
        <p:spPr>
          <a:xfrm>
            <a:off x="5240488" y="4788171"/>
            <a:ext cx="515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 and SEM of task value communicated to Mothership over multiple rollout steps</a:t>
            </a:r>
          </a:p>
        </p:txBody>
      </p: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526790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MCAPS robust to variety of environment configurations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Coordination policy learned to balance environment exploration with task completion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high-performing results in short-range task setting, likely due to additional actions afforded over greedy heuristic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robust results in long-range task setting, but policy may have trained primarily on close-range tasks resulting in out-of-distribution evaluation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Additional notes: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Certain specializations not always used “as intended” – coordination policy learned alternative uses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Flexibility in Passenger actions limited by candidate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972274"/>
            <a:ext cx="2534287" cy="76897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Fern Ridge Lake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machine on the ground&#10;&#10;AI-generated content may be incorrect.">
            <a:extLst>
              <a:ext uri="{FF2B5EF4-FFF2-40B4-BE49-F238E27FC236}">
                <a16:creationId xmlns:a16="http://schemas.microsoft.com/office/drawing/2014/main" id="{B1A0BB89-5930-7433-AF1E-B30730DD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5476" r="5477" b="11337"/>
          <a:stretch>
            <a:fillRect/>
          </a:stretch>
        </p:blipFill>
        <p:spPr>
          <a:xfrm>
            <a:off x="6475780" y="1850708"/>
            <a:ext cx="4057795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yellow and black boat on a dock&#10;&#10;AI-generated content may be incorrect.">
            <a:extLst>
              <a:ext uri="{FF2B5EF4-FFF2-40B4-BE49-F238E27FC236}">
                <a16:creationId xmlns:a16="http://schemas.microsoft.com/office/drawing/2014/main" id="{69D0425D-383C-6C34-F9C3-7D47FFA7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81" y="1850708"/>
            <a:ext cx="4057796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586F86-43EA-64D2-8FC4-B8035401517E}"/>
              </a:ext>
            </a:extLst>
          </p:cNvPr>
          <p:cNvSpPr txBox="1"/>
          <p:nvPr/>
        </p:nvSpPr>
        <p:spPr>
          <a:xfrm>
            <a:off x="1628681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Platypus </a:t>
            </a:r>
            <a:r>
              <a:rPr lang="en-US" dirty="0" err="1"/>
              <a:t>Lutra</a:t>
            </a:r>
            <a:r>
              <a:rPr lang="en-US" dirty="0"/>
              <a:t> Unmanned Surface Vehicle (USV)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671B8-D39C-2637-B47A-F134DD8F8385}"/>
              </a:ext>
            </a:extLst>
          </p:cNvPr>
          <p:cNvSpPr txBox="1"/>
          <p:nvPr/>
        </p:nvSpPr>
        <p:spPr>
          <a:xfrm>
            <a:off x="6475779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Robotics </a:t>
            </a:r>
            <a:r>
              <a:rPr lang="en-US" dirty="0" err="1"/>
              <a:t>BlueROV</a:t>
            </a:r>
            <a:r>
              <a:rPr lang="en-US" dirty="0"/>
              <a:t> Remotely Operated Vehicle (ROV)</a:t>
            </a:r>
          </a:p>
        </p:txBody>
      </p: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F00376-7D99-653B-8310-2278C4115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00" y="1290102"/>
            <a:ext cx="6418294" cy="4277793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1981B3-6ED6-B2FB-17D1-71F79DF68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06"/>
          <a:stretch>
            <a:fillRect/>
          </a:stretch>
        </p:blipFill>
        <p:spPr>
          <a:xfrm>
            <a:off x="7057069" y="1290101"/>
            <a:ext cx="4248534" cy="42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Introduced MCAPS, a specialization-based Passenger planning approach in which the Mothership provides scalarized objective weights to coordinate team behavior</a:t>
            </a:r>
          </a:p>
          <a:p>
            <a:pPr>
              <a:spcAft>
                <a:spcPts val="1200"/>
              </a:spcAft>
            </a:pPr>
            <a:r>
              <a:rPr lang="en-US" dirty="0"/>
              <a:t>Presented RL-based training framework for learning high-performing team specialization scalars</a:t>
            </a:r>
          </a:p>
          <a:p>
            <a:pPr>
              <a:spcAft>
                <a:spcPts val="1200"/>
              </a:spcAft>
            </a:pPr>
            <a:r>
              <a:rPr lang="en-US" dirty="0"/>
              <a:t>Evaluated MCAPS’s ability to coordinate robot teams in variety of environment configurations</a:t>
            </a:r>
          </a:p>
          <a:p>
            <a:pPr>
              <a:spcAft>
                <a:spcPts val="1200"/>
              </a:spcAft>
            </a:pPr>
            <a:r>
              <a:rPr lang="en-US" dirty="0"/>
              <a:t>Deployed MCAPS in real-world hardware test with USV and ROV </a:t>
            </a:r>
            <a:r>
              <a:rPr lang="en-US" dirty="0" err="1"/>
              <a:t>mult</a:t>
            </a:r>
            <a:r>
              <a:rPr lang="en-US" dirty="0"/>
              <a:t>-robot team at Fern Ridge Lake in 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70C4-7E37-8635-CC6B-695F91A6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70D6-154B-46A7-5F4F-CFD3F38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DBB5-158F-EBB4-8195-9623EDD9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Submission to RA-L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2D66-864D-B927-4A4D-A810557F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92BE1-EFAE-DC51-B88A-D844B886087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487C8E-0FE3-98F7-6DFA-AB78CE0B66F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2A66B6-D8C8-E1EC-2469-CE7FA321332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FFAC02-513C-4E1B-D991-2DB123AE552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2B61ED-80FE-7E34-0649-1A943B4D5BB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AD94E5-7DEA-83F5-4352-6AE74263C66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76389E-F1A9-1D3A-10FF-811182014B4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593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2256B46-1916-A4F7-2820-62B8D0037579}"/>
              </a:ext>
            </a:extLst>
          </p:cNvPr>
          <p:cNvSpPr/>
          <p:nvPr/>
        </p:nvSpPr>
        <p:spPr>
          <a:xfrm>
            <a:off x="-9939" y="1213481"/>
            <a:ext cx="17213822" cy="44571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65017B9-E9C7-1F0B-D69A-4AAF8625D6BA}"/>
              </a:ext>
            </a:extLst>
          </p:cNvPr>
          <p:cNvSpPr/>
          <p:nvPr/>
        </p:nvSpPr>
        <p:spPr>
          <a:xfrm>
            <a:off x="-9939" y="939332"/>
            <a:ext cx="15436051" cy="293858"/>
          </a:xfrm>
          <a:custGeom>
            <a:avLst/>
            <a:gdLst>
              <a:gd name="connsiteX0" fmla="*/ 11182287 w 11199164"/>
              <a:gd name="connsiteY0" fmla="*/ 0 h 277911"/>
              <a:gd name="connsiteX1" fmla="*/ 11199164 w 11199164"/>
              <a:gd name="connsiteY1" fmla="*/ 269879 h 277911"/>
              <a:gd name="connsiteX2" fmla="*/ 5619913 w 11199164"/>
              <a:gd name="connsiteY2" fmla="*/ 269879 h 277911"/>
              <a:gd name="connsiteX3" fmla="*/ 5620415 w 11199164"/>
              <a:gd name="connsiteY3" fmla="*/ 277911 h 277911"/>
              <a:gd name="connsiteX4" fmla="*/ 0 w 11199164"/>
              <a:gd name="connsiteY4" fmla="*/ 277911 h 277911"/>
              <a:gd name="connsiteX5" fmla="*/ 0 w 11199164"/>
              <a:gd name="connsiteY5" fmla="*/ 35712 h 277911"/>
              <a:gd name="connsiteX6" fmla="*/ 151904 w 11199164"/>
              <a:gd name="connsiteY6" fmla="*/ 70312 h 277911"/>
              <a:gd name="connsiteX7" fmla="*/ 320685 w 11199164"/>
              <a:gd name="connsiteY7" fmla="*/ 91072 h 277911"/>
              <a:gd name="connsiteX8" fmla="*/ 556979 w 11199164"/>
              <a:gd name="connsiteY8" fmla="*/ 97991 h 277911"/>
              <a:gd name="connsiteX9" fmla="*/ 776393 w 11199164"/>
              <a:gd name="connsiteY9" fmla="*/ 91072 h 277911"/>
              <a:gd name="connsiteX10" fmla="*/ 978931 w 11199164"/>
              <a:gd name="connsiteY10" fmla="*/ 42632 h 277911"/>
              <a:gd name="connsiteX11" fmla="*/ 1130835 w 11199164"/>
              <a:gd name="connsiteY11" fmla="*/ 104912 h 277911"/>
              <a:gd name="connsiteX12" fmla="*/ 1350249 w 11199164"/>
              <a:gd name="connsiteY12" fmla="*/ 118752 h 277911"/>
              <a:gd name="connsiteX13" fmla="*/ 1637177 w 11199164"/>
              <a:gd name="connsiteY13" fmla="*/ 97991 h 277911"/>
              <a:gd name="connsiteX14" fmla="*/ 1721570 w 11199164"/>
              <a:gd name="connsiteY14" fmla="*/ 63392 h 277911"/>
              <a:gd name="connsiteX15" fmla="*/ 1822837 w 11199164"/>
              <a:gd name="connsiteY15" fmla="*/ 28792 h 277911"/>
              <a:gd name="connsiteX16" fmla="*/ 2059132 w 11199164"/>
              <a:gd name="connsiteY16" fmla="*/ 91072 h 277911"/>
              <a:gd name="connsiteX17" fmla="*/ 2194155 w 11199164"/>
              <a:gd name="connsiteY17" fmla="*/ 118752 h 277911"/>
              <a:gd name="connsiteX18" fmla="*/ 2413573 w 11199164"/>
              <a:gd name="connsiteY18" fmla="*/ 111831 h 277911"/>
              <a:gd name="connsiteX19" fmla="*/ 2632987 w 11199164"/>
              <a:gd name="connsiteY19" fmla="*/ 84152 h 277911"/>
              <a:gd name="connsiteX20" fmla="*/ 2734257 w 11199164"/>
              <a:gd name="connsiteY20" fmla="*/ 56472 h 277911"/>
              <a:gd name="connsiteX21" fmla="*/ 2751134 w 11199164"/>
              <a:gd name="connsiteY21" fmla="*/ 49551 h 277911"/>
              <a:gd name="connsiteX22" fmla="*/ 2869281 w 11199164"/>
              <a:gd name="connsiteY22" fmla="*/ 28792 h 277911"/>
              <a:gd name="connsiteX23" fmla="*/ 3122453 w 11199164"/>
              <a:gd name="connsiteY23" fmla="*/ 91072 h 277911"/>
              <a:gd name="connsiteX24" fmla="*/ 3308113 w 11199164"/>
              <a:gd name="connsiteY24" fmla="*/ 104912 h 277911"/>
              <a:gd name="connsiteX25" fmla="*/ 3493771 w 11199164"/>
              <a:gd name="connsiteY25" fmla="*/ 91072 h 277911"/>
              <a:gd name="connsiteX26" fmla="*/ 3662554 w 11199164"/>
              <a:gd name="connsiteY26" fmla="*/ 56472 h 277911"/>
              <a:gd name="connsiteX27" fmla="*/ 3780699 w 11199164"/>
              <a:gd name="connsiteY27" fmla="*/ 21872 h 277911"/>
              <a:gd name="connsiteX28" fmla="*/ 3983236 w 11199164"/>
              <a:gd name="connsiteY28" fmla="*/ 77232 h 277911"/>
              <a:gd name="connsiteX29" fmla="*/ 4118263 w 11199164"/>
              <a:gd name="connsiteY29" fmla="*/ 97991 h 277911"/>
              <a:gd name="connsiteX30" fmla="*/ 4270166 w 11199164"/>
              <a:gd name="connsiteY30" fmla="*/ 111831 h 277911"/>
              <a:gd name="connsiteX31" fmla="*/ 4607728 w 11199164"/>
              <a:gd name="connsiteY31" fmla="*/ 70312 h 277911"/>
              <a:gd name="connsiteX32" fmla="*/ 4725875 w 11199164"/>
              <a:gd name="connsiteY32" fmla="*/ 28792 h 277911"/>
              <a:gd name="connsiteX33" fmla="*/ 4911533 w 11199164"/>
              <a:gd name="connsiteY33" fmla="*/ 84152 h 277911"/>
              <a:gd name="connsiteX34" fmla="*/ 5147827 w 11199164"/>
              <a:gd name="connsiteY34" fmla="*/ 97991 h 277911"/>
              <a:gd name="connsiteX35" fmla="*/ 5316608 w 11199164"/>
              <a:gd name="connsiteY35" fmla="*/ 77232 h 277911"/>
              <a:gd name="connsiteX36" fmla="*/ 5519145 w 11199164"/>
              <a:gd name="connsiteY36" fmla="*/ 42632 h 277911"/>
              <a:gd name="connsiteX37" fmla="*/ 5603538 w 11199164"/>
              <a:gd name="connsiteY37" fmla="*/ 8032 h 277911"/>
              <a:gd name="connsiteX38" fmla="*/ 5605143 w 11199164"/>
              <a:gd name="connsiteY38" fmla="*/ 33692 h 277911"/>
              <a:gd name="connsiteX39" fmla="*/ 5730653 w 11199164"/>
              <a:gd name="connsiteY39" fmla="*/ 62280 h 277911"/>
              <a:gd name="connsiteX40" fmla="*/ 5899434 w 11199164"/>
              <a:gd name="connsiteY40" fmla="*/ 83040 h 277911"/>
              <a:gd name="connsiteX41" fmla="*/ 6135728 w 11199164"/>
              <a:gd name="connsiteY41" fmla="*/ 89959 h 277911"/>
              <a:gd name="connsiteX42" fmla="*/ 6355142 w 11199164"/>
              <a:gd name="connsiteY42" fmla="*/ 83040 h 277911"/>
              <a:gd name="connsiteX43" fmla="*/ 6557680 w 11199164"/>
              <a:gd name="connsiteY43" fmla="*/ 34600 h 277911"/>
              <a:gd name="connsiteX44" fmla="*/ 6709584 w 11199164"/>
              <a:gd name="connsiteY44" fmla="*/ 96880 h 277911"/>
              <a:gd name="connsiteX45" fmla="*/ 6928998 w 11199164"/>
              <a:gd name="connsiteY45" fmla="*/ 110720 h 277911"/>
              <a:gd name="connsiteX46" fmla="*/ 7215926 w 11199164"/>
              <a:gd name="connsiteY46" fmla="*/ 89959 h 277911"/>
              <a:gd name="connsiteX47" fmla="*/ 7300319 w 11199164"/>
              <a:gd name="connsiteY47" fmla="*/ 55360 h 277911"/>
              <a:gd name="connsiteX48" fmla="*/ 7401586 w 11199164"/>
              <a:gd name="connsiteY48" fmla="*/ 20760 h 277911"/>
              <a:gd name="connsiteX49" fmla="*/ 7637880 w 11199164"/>
              <a:gd name="connsiteY49" fmla="*/ 83040 h 277911"/>
              <a:gd name="connsiteX50" fmla="*/ 7772904 w 11199164"/>
              <a:gd name="connsiteY50" fmla="*/ 110720 h 277911"/>
              <a:gd name="connsiteX51" fmla="*/ 7992322 w 11199164"/>
              <a:gd name="connsiteY51" fmla="*/ 103799 h 277911"/>
              <a:gd name="connsiteX52" fmla="*/ 8211736 w 11199164"/>
              <a:gd name="connsiteY52" fmla="*/ 76120 h 277911"/>
              <a:gd name="connsiteX53" fmla="*/ 8313006 w 11199164"/>
              <a:gd name="connsiteY53" fmla="*/ 48440 h 277911"/>
              <a:gd name="connsiteX54" fmla="*/ 8329883 w 11199164"/>
              <a:gd name="connsiteY54" fmla="*/ 41519 h 277911"/>
              <a:gd name="connsiteX55" fmla="*/ 8448030 w 11199164"/>
              <a:gd name="connsiteY55" fmla="*/ 20760 h 277911"/>
              <a:gd name="connsiteX56" fmla="*/ 8701201 w 11199164"/>
              <a:gd name="connsiteY56" fmla="*/ 83040 h 277911"/>
              <a:gd name="connsiteX57" fmla="*/ 8886862 w 11199164"/>
              <a:gd name="connsiteY57" fmla="*/ 96880 h 277911"/>
              <a:gd name="connsiteX58" fmla="*/ 9072520 w 11199164"/>
              <a:gd name="connsiteY58" fmla="*/ 83040 h 277911"/>
              <a:gd name="connsiteX59" fmla="*/ 9241303 w 11199164"/>
              <a:gd name="connsiteY59" fmla="*/ 48440 h 277911"/>
              <a:gd name="connsiteX60" fmla="*/ 9359447 w 11199164"/>
              <a:gd name="connsiteY60" fmla="*/ 13840 h 277911"/>
              <a:gd name="connsiteX61" fmla="*/ 9561985 w 11199164"/>
              <a:gd name="connsiteY61" fmla="*/ 69200 h 277911"/>
              <a:gd name="connsiteX62" fmla="*/ 9697012 w 11199164"/>
              <a:gd name="connsiteY62" fmla="*/ 89959 h 277911"/>
              <a:gd name="connsiteX63" fmla="*/ 9848915 w 11199164"/>
              <a:gd name="connsiteY63" fmla="*/ 103799 h 277911"/>
              <a:gd name="connsiteX64" fmla="*/ 10186476 w 11199164"/>
              <a:gd name="connsiteY64" fmla="*/ 62280 h 277911"/>
              <a:gd name="connsiteX65" fmla="*/ 10304624 w 11199164"/>
              <a:gd name="connsiteY65" fmla="*/ 20760 h 277911"/>
              <a:gd name="connsiteX66" fmla="*/ 10490282 w 11199164"/>
              <a:gd name="connsiteY66" fmla="*/ 76120 h 277911"/>
              <a:gd name="connsiteX67" fmla="*/ 10726576 w 11199164"/>
              <a:gd name="connsiteY67" fmla="*/ 89959 h 277911"/>
              <a:gd name="connsiteX68" fmla="*/ 10895356 w 11199164"/>
              <a:gd name="connsiteY68" fmla="*/ 69200 h 277911"/>
              <a:gd name="connsiteX69" fmla="*/ 11097894 w 11199164"/>
              <a:gd name="connsiteY69" fmla="*/ 34600 h 2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199164" h="277911">
                <a:moveTo>
                  <a:pt x="11182287" y="0"/>
                </a:moveTo>
                <a:lnTo>
                  <a:pt x="11199164" y="269879"/>
                </a:lnTo>
                <a:lnTo>
                  <a:pt x="5619913" y="269879"/>
                </a:lnTo>
                <a:lnTo>
                  <a:pt x="5620415" y="277911"/>
                </a:lnTo>
                <a:lnTo>
                  <a:pt x="0" y="277911"/>
                </a:lnTo>
                <a:lnTo>
                  <a:pt x="0" y="35712"/>
                </a:lnTo>
                <a:lnTo>
                  <a:pt x="151904" y="70312"/>
                </a:lnTo>
                <a:lnTo>
                  <a:pt x="320685" y="91072"/>
                </a:lnTo>
                <a:lnTo>
                  <a:pt x="556979" y="97991"/>
                </a:lnTo>
                <a:lnTo>
                  <a:pt x="776393" y="91072"/>
                </a:lnTo>
                <a:lnTo>
                  <a:pt x="978931" y="42632"/>
                </a:lnTo>
                <a:lnTo>
                  <a:pt x="1130835" y="104912"/>
                </a:lnTo>
                <a:lnTo>
                  <a:pt x="1350249" y="118752"/>
                </a:lnTo>
                <a:lnTo>
                  <a:pt x="1637177" y="97991"/>
                </a:lnTo>
                <a:lnTo>
                  <a:pt x="1721570" y="63392"/>
                </a:lnTo>
                <a:lnTo>
                  <a:pt x="1822837" y="28792"/>
                </a:lnTo>
                <a:lnTo>
                  <a:pt x="2059132" y="91072"/>
                </a:lnTo>
                <a:lnTo>
                  <a:pt x="2194155" y="118752"/>
                </a:lnTo>
                <a:lnTo>
                  <a:pt x="2413573" y="111831"/>
                </a:lnTo>
                <a:lnTo>
                  <a:pt x="2632987" y="84152"/>
                </a:lnTo>
                <a:lnTo>
                  <a:pt x="2734257" y="56472"/>
                </a:lnTo>
                <a:lnTo>
                  <a:pt x="2751134" y="49551"/>
                </a:lnTo>
                <a:lnTo>
                  <a:pt x="2869281" y="28792"/>
                </a:lnTo>
                <a:lnTo>
                  <a:pt x="3122453" y="91072"/>
                </a:lnTo>
                <a:lnTo>
                  <a:pt x="3308113" y="104912"/>
                </a:lnTo>
                <a:lnTo>
                  <a:pt x="3493771" y="91072"/>
                </a:lnTo>
                <a:lnTo>
                  <a:pt x="3662554" y="56472"/>
                </a:lnTo>
                <a:lnTo>
                  <a:pt x="3780699" y="21872"/>
                </a:lnTo>
                <a:lnTo>
                  <a:pt x="3983236" y="77232"/>
                </a:lnTo>
                <a:lnTo>
                  <a:pt x="4118263" y="97991"/>
                </a:lnTo>
                <a:lnTo>
                  <a:pt x="4270166" y="111831"/>
                </a:lnTo>
                <a:lnTo>
                  <a:pt x="4607728" y="70312"/>
                </a:lnTo>
                <a:lnTo>
                  <a:pt x="4725875" y="28792"/>
                </a:lnTo>
                <a:lnTo>
                  <a:pt x="4911533" y="84152"/>
                </a:lnTo>
                <a:lnTo>
                  <a:pt x="5147827" y="97991"/>
                </a:lnTo>
                <a:lnTo>
                  <a:pt x="5316608" y="77232"/>
                </a:lnTo>
                <a:lnTo>
                  <a:pt x="5519145" y="42632"/>
                </a:lnTo>
                <a:lnTo>
                  <a:pt x="5603538" y="8032"/>
                </a:lnTo>
                <a:lnTo>
                  <a:pt x="5605143" y="33692"/>
                </a:lnTo>
                <a:lnTo>
                  <a:pt x="5730653" y="62280"/>
                </a:lnTo>
                <a:lnTo>
                  <a:pt x="5899434" y="83040"/>
                </a:lnTo>
                <a:lnTo>
                  <a:pt x="6135728" y="89959"/>
                </a:lnTo>
                <a:lnTo>
                  <a:pt x="6355142" y="83040"/>
                </a:lnTo>
                <a:lnTo>
                  <a:pt x="6557680" y="34600"/>
                </a:lnTo>
                <a:lnTo>
                  <a:pt x="6709584" y="96880"/>
                </a:lnTo>
                <a:lnTo>
                  <a:pt x="6928998" y="110720"/>
                </a:lnTo>
                <a:lnTo>
                  <a:pt x="7215926" y="89959"/>
                </a:lnTo>
                <a:lnTo>
                  <a:pt x="7300319" y="55360"/>
                </a:lnTo>
                <a:lnTo>
                  <a:pt x="7401586" y="20760"/>
                </a:lnTo>
                <a:lnTo>
                  <a:pt x="7637880" y="83040"/>
                </a:lnTo>
                <a:lnTo>
                  <a:pt x="7772904" y="110720"/>
                </a:lnTo>
                <a:lnTo>
                  <a:pt x="7992322" y="103799"/>
                </a:lnTo>
                <a:lnTo>
                  <a:pt x="8211736" y="76120"/>
                </a:lnTo>
                <a:lnTo>
                  <a:pt x="8313006" y="48440"/>
                </a:lnTo>
                <a:lnTo>
                  <a:pt x="8329883" y="41519"/>
                </a:lnTo>
                <a:lnTo>
                  <a:pt x="8448030" y="20760"/>
                </a:lnTo>
                <a:lnTo>
                  <a:pt x="8701201" y="83040"/>
                </a:lnTo>
                <a:lnTo>
                  <a:pt x="8886862" y="96880"/>
                </a:lnTo>
                <a:lnTo>
                  <a:pt x="9072520" y="83040"/>
                </a:lnTo>
                <a:lnTo>
                  <a:pt x="9241303" y="48440"/>
                </a:lnTo>
                <a:lnTo>
                  <a:pt x="9359447" y="13840"/>
                </a:lnTo>
                <a:lnTo>
                  <a:pt x="9561985" y="69200"/>
                </a:lnTo>
                <a:lnTo>
                  <a:pt x="9697012" y="89959"/>
                </a:lnTo>
                <a:lnTo>
                  <a:pt x="9848915" y="103799"/>
                </a:lnTo>
                <a:lnTo>
                  <a:pt x="10186476" y="62280"/>
                </a:lnTo>
                <a:lnTo>
                  <a:pt x="10304624" y="20760"/>
                </a:lnTo>
                <a:lnTo>
                  <a:pt x="10490282" y="76120"/>
                </a:lnTo>
                <a:lnTo>
                  <a:pt x="10726576" y="89959"/>
                </a:lnTo>
                <a:lnTo>
                  <a:pt x="10895356" y="69200"/>
                </a:lnTo>
                <a:lnTo>
                  <a:pt x="11097894" y="346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25000"/>
                  <a:lumOff val="75000"/>
                  <a:shade val="30000"/>
                  <a:satMod val="115000"/>
                </a:schemeClr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chemeClr val="tx2">
                  <a:lumMod val="25000"/>
                  <a:lumOff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1F4FCDD-6EA4-76F8-1598-CEF4E3F0CA6A}"/>
              </a:ext>
            </a:extLst>
          </p:cNvPr>
          <p:cNvSpPr/>
          <p:nvPr/>
        </p:nvSpPr>
        <p:spPr>
          <a:xfrm>
            <a:off x="-202444" y="5403941"/>
            <a:ext cx="1577741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BC1DB82-7727-7CC2-62E3-8AB93CE46022}"/>
              </a:ext>
            </a:extLst>
          </p:cNvPr>
          <p:cNvSpPr/>
          <p:nvPr/>
        </p:nvSpPr>
        <p:spPr>
          <a:xfrm rot="11106912">
            <a:off x="9002487" y="1269281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01B21A-225E-3FAB-3735-6249CB2461A5}"/>
              </a:ext>
            </a:extLst>
          </p:cNvPr>
          <p:cNvSpPr/>
          <p:nvPr/>
        </p:nvSpPr>
        <p:spPr>
          <a:xfrm rot="20884359">
            <a:off x="14372075" y="5097028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42E5B53-3FF2-763E-E339-79401EC350C3}"/>
              </a:ext>
            </a:extLst>
          </p:cNvPr>
          <p:cNvSpPr/>
          <p:nvPr/>
        </p:nvSpPr>
        <p:spPr>
          <a:xfrm rot="13090487">
            <a:off x="12684780" y="3275586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E8E97-7C74-7FAF-C4B0-E2631093C473}"/>
              </a:ext>
            </a:extLst>
          </p:cNvPr>
          <p:cNvGrpSpPr/>
          <p:nvPr/>
        </p:nvGrpSpPr>
        <p:grpSpPr>
          <a:xfrm rot="1323749">
            <a:off x="8861712" y="354572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CF844-7FC9-740A-22D8-F63D0C65CFC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Flowchart: Manual Operation 62">
              <a:extLst>
                <a:ext uri="{FF2B5EF4-FFF2-40B4-BE49-F238E27FC236}">
                  <a16:creationId xmlns:a16="http://schemas.microsoft.com/office/drawing/2014/main" id="{82B7B8C6-F066-7AB6-8377-501DE5D1773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AFF140-4431-E4F8-84E4-3EA7091630D9}"/>
              </a:ext>
            </a:extLst>
          </p:cNvPr>
          <p:cNvSpPr/>
          <p:nvPr/>
        </p:nvSpPr>
        <p:spPr>
          <a:xfrm>
            <a:off x="8001848" y="846828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14F82E-8AF0-3F58-A27F-A3B7E134F2B3}"/>
              </a:ext>
            </a:extLst>
          </p:cNvPr>
          <p:cNvGrpSpPr/>
          <p:nvPr/>
        </p:nvGrpSpPr>
        <p:grpSpPr>
          <a:xfrm rot="846442">
            <a:off x="14150673" y="494857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3605DE-3203-034A-EB17-A775895E2D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32EB5B12-89FD-95A0-85EE-C0259344856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38F32-7385-7C32-0A06-ED03F30BB6C4}"/>
              </a:ext>
            </a:extLst>
          </p:cNvPr>
          <p:cNvGrpSpPr/>
          <p:nvPr/>
        </p:nvGrpSpPr>
        <p:grpSpPr>
          <a:xfrm rot="10280348" flipH="1">
            <a:off x="8833141" y="171023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6937CFB-3295-0BC1-5D9B-735DA4E53CA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9" name="Flowchart: Manual Operation 58">
              <a:extLst>
                <a:ext uri="{FF2B5EF4-FFF2-40B4-BE49-F238E27FC236}">
                  <a16:creationId xmlns:a16="http://schemas.microsoft.com/office/drawing/2014/main" id="{5487334F-CB54-97AA-48F1-55FA75B1A0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139759-322B-8BDA-C64D-2355033973E6}"/>
              </a:ext>
            </a:extLst>
          </p:cNvPr>
          <p:cNvGrpSpPr/>
          <p:nvPr/>
        </p:nvGrpSpPr>
        <p:grpSpPr>
          <a:xfrm>
            <a:off x="8177822" y="3041003"/>
            <a:ext cx="1251996" cy="550378"/>
            <a:chOff x="2034587" y="2735573"/>
            <a:chExt cx="1194279" cy="585810"/>
          </a:xfrm>
        </p:grpSpPr>
        <p:sp>
          <p:nvSpPr>
            <p:cNvPr id="55" name="Flowchart: Manual Operation 54">
              <a:extLst>
                <a:ext uri="{FF2B5EF4-FFF2-40B4-BE49-F238E27FC236}">
                  <a16:creationId xmlns:a16="http://schemas.microsoft.com/office/drawing/2014/main" id="{86C7434C-C828-4DCF-4F88-CCB616A65122}"/>
                </a:ext>
              </a:extLst>
            </p:cNvPr>
            <p:cNvSpPr/>
            <p:nvPr/>
          </p:nvSpPr>
          <p:spPr>
            <a:xfrm rot="5400000">
              <a:off x="1889861" y="2880299"/>
              <a:ext cx="480226" cy="190774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76F7B2-4C9D-D121-051E-DDD53B62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DBBE1F-B983-57EB-66CE-FD81A5A1D942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B320B9-5AF1-4C2D-1383-E6F0FC357CB8}"/>
              </a:ext>
            </a:extLst>
          </p:cNvPr>
          <p:cNvGrpSpPr/>
          <p:nvPr/>
        </p:nvGrpSpPr>
        <p:grpSpPr>
          <a:xfrm rot="20700000">
            <a:off x="12276589" y="369774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F52CA5-B8D8-4198-235C-4B6EE33AEB1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4" name="Flowchart: Manual Operation 53">
              <a:extLst>
                <a:ext uri="{FF2B5EF4-FFF2-40B4-BE49-F238E27FC236}">
                  <a16:creationId xmlns:a16="http://schemas.microsoft.com/office/drawing/2014/main" id="{B84412FF-FA60-71B9-463D-D034F19B6A0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64949-E924-AC85-F78D-13CA46A66508}"/>
              </a:ext>
            </a:extLst>
          </p:cNvPr>
          <p:cNvGrpSpPr/>
          <p:nvPr/>
        </p:nvGrpSpPr>
        <p:grpSpPr>
          <a:xfrm rot="21149598" flipH="1">
            <a:off x="10591963" y="350326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160DA7-1070-B8A2-0478-B242D21F50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0" name="Flowchart: Manual Operation 49">
              <a:extLst>
                <a:ext uri="{FF2B5EF4-FFF2-40B4-BE49-F238E27FC236}">
                  <a16:creationId xmlns:a16="http://schemas.microsoft.com/office/drawing/2014/main" id="{76D52226-3948-BCC5-E297-7523C6CDBC5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92E4B0-940C-2E10-927C-5357E9E36BE2}"/>
              </a:ext>
            </a:extLst>
          </p:cNvPr>
          <p:cNvGrpSpPr/>
          <p:nvPr/>
        </p:nvGrpSpPr>
        <p:grpSpPr>
          <a:xfrm rot="401509">
            <a:off x="10265583" y="466383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2D69F-BB22-7913-8EC3-E93A110113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8" name="Flowchart: Manual Operation 47">
              <a:extLst>
                <a:ext uri="{FF2B5EF4-FFF2-40B4-BE49-F238E27FC236}">
                  <a16:creationId xmlns:a16="http://schemas.microsoft.com/office/drawing/2014/main" id="{E0903ACA-4737-AB3B-BA3A-6238884B4E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4AF99-BDB4-3DEB-B1BF-B9ABBCCFA5EA}"/>
              </a:ext>
            </a:extLst>
          </p:cNvPr>
          <p:cNvGrpSpPr/>
          <p:nvPr/>
        </p:nvGrpSpPr>
        <p:grpSpPr>
          <a:xfrm rot="19204942" flipH="1">
            <a:off x="11427813" y="2287230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5B2AAE-4B42-5698-995C-D5EED69F36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149768CA-5F70-A63E-71E5-C0A5B217584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13919C-3B32-1B8C-7947-4EA034B7B2CA}"/>
              </a:ext>
            </a:extLst>
          </p:cNvPr>
          <p:cNvGrpSpPr/>
          <p:nvPr/>
        </p:nvGrpSpPr>
        <p:grpSpPr>
          <a:xfrm rot="2221522">
            <a:off x="13353233" y="408419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BB9BB-495B-9B5F-4CC3-4597ACAA0387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Flowchart: Manual Operation 43">
              <a:extLst>
                <a:ext uri="{FF2B5EF4-FFF2-40B4-BE49-F238E27FC236}">
                  <a16:creationId xmlns:a16="http://schemas.microsoft.com/office/drawing/2014/main" id="{208801BE-9503-5840-055D-F5255D18968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59B8879-CE4E-5956-C609-BF463F7E7016}"/>
              </a:ext>
            </a:extLst>
          </p:cNvPr>
          <p:cNvSpPr/>
          <p:nvPr/>
        </p:nvSpPr>
        <p:spPr>
          <a:xfrm>
            <a:off x="8176906" y="3062634"/>
            <a:ext cx="1613744" cy="4079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BA6603-32D9-CEDD-D016-976892426B72}"/>
              </a:ext>
            </a:extLst>
          </p:cNvPr>
          <p:cNvSpPr txBox="1"/>
          <p:nvPr/>
        </p:nvSpPr>
        <p:spPr>
          <a:xfrm>
            <a:off x="120671" y="1487347"/>
            <a:ext cx="77505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Mothership-Passenger systems provide opportunity to </a:t>
            </a:r>
            <a:r>
              <a:rPr lang="en-US" b="1" dirty="0">
                <a:solidFill>
                  <a:schemeClr val="bg1"/>
                </a:solidFill>
              </a:rPr>
              <a:t>explore isolated, hazardous environments</a:t>
            </a:r>
            <a:r>
              <a:rPr lang="en-US" dirty="0">
                <a:solidFill>
                  <a:schemeClr val="bg1"/>
                </a:solidFill>
              </a:rPr>
              <a:t>, which necessitate </a:t>
            </a:r>
            <a:r>
              <a:rPr lang="en-US" b="1" dirty="0">
                <a:solidFill>
                  <a:schemeClr val="bg1"/>
                </a:solidFill>
              </a:rPr>
              <a:t>responsive planning approaches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Hybrid-Decentralized</a:t>
            </a:r>
            <a:r>
              <a:rPr lang="en-US" dirty="0">
                <a:solidFill>
                  <a:schemeClr val="bg1"/>
                </a:solidFill>
              </a:rPr>
              <a:t> mission planning bolsters team coordination by using Mothership to </a:t>
            </a:r>
            <a:r>
              <a:rPr lang="en-US" b="1" dirty="0">
                <a:solidFill>
                  <a:schemeClr val="bg1"/>
                </a:solidFill>
              </a:rPr>
              <a:t>periodically inject globally-informed solutions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MCAPS</a:t>
            </a:r>
            <a:r>
              <a:rPr lang="en-US" dirty="0">
                <a:solidFill>
                  <a:schemeClr val="bg1"/>
                </a:solidFill>
              </a:rPr>
              <a:t> framework tackles complex task scenarios with </a:t>
            </a:r>
            <a:r>
              <a:rPr lang="en-US" b="1" dirty="0">
                <a:solidFill>
                  <a:schemeClr val="bg1"/>
                </a:solidFill>
              </a:rPr>
              <a:t>learned Mothership coordination policy</a:t>
            </a:r>
            <a:r>
              <a:rPr lang="en-US" dirty="0">
                <a:solidFill>
                  <a:schemeClr val="bg1"/>
                </a:solidFill>
              </a:rPr>
              <a:t> to provide </a:t>
            </a:r>
            <a:r>
              <a:rPr lang="en-US" b="1" dirty="0">
                <a:solidFill>
                  <a:schemeClr val="bg1"/>
                </a:solidFill>
              </a:rPr>
              <a:t>adaptive multi-objective scalars</a:t>
            </a:r>
            <a:r>
              <a:rPr lang="en-US" dirty="0">
                <a:solidFill>
                  <a:schemeClr val="bg1"/>
                </a:solidFill>
              </a:rPr>
              <a:t> to Passengers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Algorithms enable </a:t>
            </a:r>
            <a:r>
              <a:rPr lang="en-US" b="1" dirty="0">
                <a:solidFill>
                  <a:schemeClr val="bg1"/>
                </a:solidFill>
              </a:rPr>
              <a:t>efficient, coordinated underwater behaviors </a:t>
            </a:r>
            <a:r>
              <a:rPr lang="en-US" dirty="0">
                <a:solidFill>
                  <a:schemeClr val="bg1"/>
                </a:solidFill>
              </a:rPr>
              <a:t>that will enable Oceanographers and scientists to </a:t>
            </a:r>
            <a:r>
              <a:rPr lang="en-US" b="1" dirty="0">
                <a:solidFill>
                  <a:schemeClr val="bg1"/>
                </a:solidFill>
              </a:rPr>
              <a:t>reach unexplored, data-rich environments</a:t>
            </a:r>
          </a:p>
        </p:txBody>
      </p: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Extending these Works</a:t>
            </a:r>
          </a:p>
          <a:p>
            <a:r>
              <a:rPr lang="en-US" sz="2400" dirty="0"/>
              <a:t>Hybrid-decentralized planning sees inefficiencies from redundant planning - improve with granular plan merging</a:t>
            </a:r>
          </a:p>
          <a:p>
            <a:r>
              <a:rPr lang="en-US" sz="2400" dirty="0"/>
              <a:t>Noisy reward signal for training MCAPS – explore novelty-seeking/intrinsic dense signals for smoother gradient</a:t>
            </a:r>
          </a:p>
          <a:p>
            <a:r>
              <a:rPr lang="en-US" sz="2400" dirty="0"/>
              <a:t>Manually-defined Passenger objectives for MCAPS constrain performance according to quality – explore principled decomposition or integrate learned Passenger policies with coordinator policy in hybrid multiagent RL framework</a:t>
            </a:r>
          </a:p>
          <a:p>
            <a:pPr marL="0" indent="0">
              <a:buNone/>
            </a:pPr>
            <a:r>
              <a:rPr lang="en-US" sz="2400" dirty="0"/>
              <a:t>Big Picture Opportunities</a:t>
            </a:r>
          </a:p>
          <a:p>
            <a:r>
              <a:rPr lang="en-US" sz="2400" dirty="0"/>
              <a:t>Take advantage of powerful Mothership computers to perform basic science autonomously in the field, adjust team behaviors accordingly</a:t>
            </a:r>
          </a:p>
          <a:p>
            <a:r>
              <a:rPr lang="en-US" sz="2400" dirty="0"/>
              <a:t>Mothership-supported underwater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FC4BB-FE0D-E10F-2568-AE08D0A6E639}"/>
              </a:ext>
            </a:extLst>
          </p:cNvPr>
          <p:cNvSpPr/>
          <p:nvPr/>
        </p:nvSpPr>
        <p:spPr>
          <a:xfrm>
            <a:off x="9662160" y="5760720"/>
            <a:ext cx="252984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F17F-BD39-6F0C-94C2-7C93097473CD}"/>
              </a:ext>
            </a:extLst>
          </p:cNvPr>
          <p:cNvSpPr txBox="1"/>
          <p:nvPr/>
        </p:nvSpPr>
        <p:spPr>
          <a:xfrm>
            <a:off x="1182757" y="467139"/>
            <a:ext cx="34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Reformat with committee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F20B-CE6E-9236-88EE-DB8D9F23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Exploring Glaciers with Robots @OSU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44917-4944-9F33-BDCF-8F449B2A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9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0CDB-CB90-0F87-7CAA-CA8ED702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Mission Planning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4277-C028-17B7-42D4-FA9BD2E2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153B-311B-5092-671F-608CAC8856FA}"/>
              </a:ext>
            </a:extLst>
          </p:cNvPr>
          <p:cNvSpPr txBox="1"/>
          <p:nvPr/>
        </p:nvSpPr>
        <p:spPr>
          <a:xfrm>
            <a:off x="419247" y="1216739"/>
            <a:ext cx="585543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Task allocation </a:t>
            </a:r>
            <a:r>
              <a:rPr lang="en-US" sz="2800" dirty="0"/>
              <a:t>and </a:t>
            </a:r>
            <a:r>
              <a:rPr lang="en-US" sz="2800" b="1" dirty="0"/>
              <a:t>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Energy and/or time </a:t>
            </a:r>
            <a:r>
              <a:rPr lang="en-US" sz="2800" b="1" dirty="0"/>
              <a:t>budgets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Uncertain</a:t>
            </a:r>
            <a:r>
              <a:rPr lang="en-US" sz="2800" dirty="0"/>
              <a:t> </a:t>
            </a:r>
            <a:r>
              <a:rPr lang="en-US" sz="2800" b="1" dirty="0"/>
              <a:t>environment</a:t>
            </a:r>
            <a:r>
              <a:rPr lang="en-US" sz="2800" dirty="0"/>
              <a:t>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Mission </a:t>
            </a:r>
            <a:r>
              <a:rPr lang="en-US" sz="2800" b="1" dirty="0"/>
              <a:t>disruptions </a:t>
            </a:r>
            <a:r>
              <a:rPr lang="en-US" sz="2800" dirty="0"/>
              <a:t>and </a:t>
            </a:r>
            <a:r>
              <a:rPr lang="en-US" sz="2800" b="1" dirty="0"/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Comms</a:t>
            </a:r>
            <a:r>
              <a:rPr lang="en-US" sz="2800" dirty="0"/>
              <a:t> bandwidth limits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Complex task </a:t>
            </a:r>
            <a:r>
              <a:rPr lang="en-US" sz="2800" dirty="0"/>
              <a:t>requirements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3EACF-E760-C898-6ABC-2D0A711E947B}"/>
              </a:ext>
            </a:extLst>
          </p:cNvPr>
          <p:cNvGrpSpPr/>
          <p:nvPr/>
        </p:nvGrpSpPr>
        <p:grpSpPr>
          <a:xfrm>
            <a:off x="6196277" y="1249893"/>
            <a:ext cx="5608007" cy="2617913"/>
            <a:chOff x="6196277" y="1249893"/>
            <a:chExt cx="5608007" cy="26179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CF33A2-4750-BB07-7CAE-415BADB81514}"/>
                </a:ext>
              </a:extLst>
            </p:cNvPr>
            <p:cNvSpPr txBox="1"/>
            <p:nvPr/>
          </p:nvSpPr>
          <p:spPr>
            <a:xfrm>
              <a:off x="6801049" y="1270796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Hybrid Decentralization for Multi-Robot Orienteering with</a:t>
              </a:r>
              <a:br>
                <a:rPr lang="en-US" sz="2400" dirty="0"/>
              </a:br>
              <a:r>
                <a:rPr lang="en-US" sz="2400" dirty="0"/>
                <a:t>Mothership-Passenger Systems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513F926-28A5-0244-47E6-03B139A6456C}"/>
                </a:ext>
              </a:extLst>
            </p:cNvPr>
            <p:cNvSpPr/>
            <p:nvPr/>
          </p:nvSpPr>
          <p:spPr>
            <a:xfrm>
              <a:off x="6196277" y="1249893"/>
              <a:ext cx="409903" cy="2617913"/>
            </a:xfrm>
            <a:prstGeom prst="rightBrace">
              <a:avLst>
                <a:gd name="adj1" fmla="val 44009"/>
                <a:gd name="adj2" fmla="val 21811"/>
              </a:avLst>
            </a:prstGeom>
            <a:ln>
              <a:solidFill>
                <a:srgbClr val="57A7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456BC-9B96-92E4-A2B7-A0735C9015A7}"/>
              </a:ext>
            </a:extLst>
          </p:cNvPr>
          <p:cNvGrpSpPr/>
          <p:nvPr/>
        </p:nvGrpSpPr>
        <p:grpSpPr>
          <a:xfrm>
            <a:off x="6191023" y="3423125"/>
            <a:ext cx="5613261" cy="1671599"/>
            <a:chOff x="6191023" y="3423125"/>
            <a:chExt cx="5613261" cy="1671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87CC6-EB88-2F65-A5D4-67720DE71AFA}"/>
                </a:ext>
              </a:extLst>
            </p:cNvPr>
            <p:cNvSpPr txBox="1"/>
            <p:nvPr/>
          </p:nvSpPr>
          <p:spPr>
            <a:xfrm>
              <a:off x="6801049" y="3894395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Learning-Based Coordination for  Passenger Robots in Complex Task Domains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64554138-E34A-AC97-CEB2-BF4D5BDC7C52}"/>
                </a:ext>
              </a:extLst>
            </p:cNvPr>
            <p:cNvSpPr/>
            <p:nvPr/>
          </p:nvSpPr>
          <p:spPr>
            <a:xfrm>
              <a:off x="6191023" y="3423125"/>
              <a:ext cx="409903" cy="1671599"/>
            </a:xfrm>
            <a:prstGeom prst="rightBrace">
              <a:avLst>
                <a:gd name="adj1" fmla="val 41666"/>
                <a:gd name="adj2" fmla="val 61385"/>
              </a:avLst>
            </a:prstGeom>
            <a:ln>
              <a:solidFill>
                <a:srgbClr val="FF63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943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Finish me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4D59-706C-74D1-08CB-462FF176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2ED-D8E0-B5A1-635B-9BF6671E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Globally-Aligned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445C-21E6-638E-6027-06B9CDD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11EF5-7E31-3D3E-791E-0B92B38DAC0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DB4C0A-42F8-CB85-BC29-8B00F612A33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628B8C-881E-8969-3A97-0E3EAA13632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86203D-8FEC-42F2-495E-C2395006F7EE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25153A-719D-16D4-3561-2358CCE1F24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774017-560C-95D4-B0CD-5BBB680B4F9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29303-5B73-163F-7544-F6F4B813F9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770033-467F-72B5-9E4B-9621171A923C}"/>
              </a:ext>
            </a:extLst>
          </p:cNvPr>
          <p:cNvGrpSpPr/>
          <p:nvPr/>
        </p:nvGrpSpPr>
        <p:grpSpPr>
          <a:xfrm>
            <a:off x="1026168" y="1801992"/>
            <a:ext cx="3091102" cy="2986241"/>
            <a:chOff x="1261596" y="1749385"/>
            <a:chExt cx="3091102" cy="2986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409BAC-FFE1-1F1E-35F9-2D99160335CE}"/>
                </a:ext>
              </a:extLst>
            </p:cNvPr>
            <p:cNvGrpSpPr/>
            <p:nvPr/>
          </p:nvGrpSpPr>
          <p:grpSpPr>
            <a:xfrm>
              <a:off x="1349250" y="2385589"/>
              <a:ext cx="2640293" cy="2350037"/>
              <a:chOff x="1584827" y="2564524"/>
              <a:chExt cx="2640293" cy="235003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9ACACFD-8FAF-C474-D494-5E029FAD2A7D}"/>
                  </a:ext>
                </a:extLst>
              </p:cNvPr>
              <p:cNvGrpSpPr/>
              <p:nvPr/>
            </p:nvGrpSpPr>
            <p:grpSpPr>
              <a:xfrm>
                <a:off x="1860331" y="2564524"/>
                <a:ext cx="2364789" cy="2075794"/>
                <a:chOff x="1860331" y="2564524"/>
                <a:chExt cx="2364789" cy="2075794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20A7E3-DE95-25B7-9E0D-87235D92E318}"/>
                    </a:ext>
                  </a:extLst>
                </p:cNvPr>
                <p:cNvCxnSpPr/>
                <p:nvPr/>
              </p:nvCxnSpPr>
              <p:spPr>
                <a:xfrm>
                  <a:off x="1860331" y="4487918"/>
                  <a:ext cx="2364789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8407F1-09E8-035A-2BA9-D6DB742FE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2731" y="2564524"/>
                  <a:ext cx="0" cy="207579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80E08-7AF0-ADFA-FA9F-F8CEAEA1456C}"/>
                  </a:ext>
                </a:extLst>
              </p:cNvPr>
              <p:cNvSpPr txBox="1"/>
              <p:nvPr/>
            </p:nvSpPr>
            <p:spPr>
              <a:xfrm>
                <a:off x="2191387" y="454522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D693F-3673-F477-7FCD-FF3F43E2795D}"/>
                  </a:ext>
                </a:extLst>
              </p:cNvPr>
              <p:cNvSpPr txBox="1"/>
              <p:nvPr/>
            </p:nvSpPr>
            <p:spPr>
              <a:xfrm rot="16200000">
                <a:off x="918155" y="3391261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Relay Comms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6D242-A143-BC82-67B2-04983520187F}"/>
                </a:ext>
              </a:extLst>
            </p:cNvPr>
            <p:cNvSpPr txBox="1"/>
            <p:nvPr/>
          </p:nvSpPr>
          <p:spPr>
            <a:xfrm>
              <a:off x="1261596" y="1749385"/>
              <a:ext cx="3091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Robot </a:t>
              </a:r>
              <a:r>
                <a:rPr lang="en-US" sz="2000" i="1" dirty="0" err="1"/>
                <a:t>i</a:t>
              </a:r>
              <a:r>
                <a:rPr lang="en-US" sz="2000" dirty="0"/>
                <a:t> Objectives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2590D-663B-D384-D8CF-CA86EFEA1456}"/>
              </a:ext>
            </a:extLst>
          </p:cNvPr>
          <p:cNvGrpSpPr/>
          <p:nvPr/>
        </p:nvGrpSpPr>
        <p:grpSpPr>
          <a:xfrm>
            <a:off x="3423057" y="4046483"/>
            <a:ext cx="1464254" cy="369332"/>
            <a:chOff x="3423057" y="4046483"/>
            <a:chExt cx="1464254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20E41-6305-FC47-046D-61C520D95626}"/>
                </a:ext>
              </a:extLst>
            </p:cNvPr>
            <p:cNvSpPr/>
            <p:nvPr/>
          </p:nvSpPr>
          <p:spPr>
            <a:xfrm>
              <a:off x="3423057" y="4133747"/>
              <a:ext cx="194181" cy="194181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23689-6ADD-255C-C1DC-73DA6B3316B7}"/>
                </a:ext>
              </a:extLst>
            </p:cNvPr>
            <p:cNvSpPr txBox="1"/>
            <p:nvPr/>
          </p:nvSpPr>
          <p:spPr>
            <a:xfrm>
              <a:off x="3615523" y="4046483"/>
              <a:ext cx="127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Tasks only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9D0EA-02F2-36C7-EC93-1C6964A2365B}"/>
              </a:ext>
            </a:extLst>
          </p:cNvPr>
          <p:cNvGrpSpPr/>
          <p:nvPr/>
        </p:nvGrpSpPr>
        <p:grpSpPr>
          <a:xfrm>
            <a:off x="1635554" y="2308176"/>
            <a:ext cx="1787503" cy="369332"/>
            <a:chOff x="1635554" y="2308176"/>
            <a:chExt cx="1787503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D9B100-7670-C380-1852-DAB2955EC1AA}"/>
                </a:ext>
              </a:extLst>
            </p:cNvPr>
            <p:cNvSpPr/>
            <p:nvPr/>
          </p:nvSpPr>
          <p:spPr>
            <a:xfrm>
              <a:off x="1635554" y="2404080"/>
              <a:ext cx="194181" cy="194181"/>
            </a:xfrm>
            <a:prstGeom prst="ellipse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4DC1C-4821-5486-C5DF-06D7796C85F7}"/>
                </a:ext>
              </a:extLst>
            </p:cNvPr>
            <p:cNvSpPr txBox="1"/>
            <p:nvPr/>
          </p:nvSpPr>
          <p:spPr>
            <a:xfrm>
              <a:off x="1829735" y="2308176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Comms only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3BDEFC-F7C2-1FF4-C207-E5FF9625F742}"/>
              </a:ext>
            </a:extLst>
          </p:cNvPr>
          <p:cNvGrpSpPr/>
          <p:nvPr/>
        </p:nvGrpSpPr>
        <p:grpSpPr>
          <a:xfrm>
            <a:off x="3118463" y="3215227"/>
            <a:ext cx="1804024" cy="369332"/>
            <a:chOff x="3118463" y="3215227"/>
            <a:chExt cx="1804024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8419DF-C787-0178-0A35-FE2CC6D7D20B}"/>
                </a:ext>
              </a:extLst>
            </p:cNvPr>
            <p:cNvSpPr/>
            <p:nvPr/>
          </p:nvSpPr>
          <p:spPr>
            <a:xfrm>
              <a:off x="3118463" y="3302803"/>
              <a:ext cx="194181" cy="194181"/>
            </a:xfrm>
            <a:prstGeom prst="ellipse">
              <a:avLst/>
            </a:prstGeom>
            <a:solidFill>
              <a:srgbClr val="A27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1725B5-E6F8-4B0E-7EA5-9E752FC056B4}"/>
                </a:ext>
              </a:extLst>
            </p:cNvPr>
            <p:cNvSpPr txBox="1"/>
            <p:nvPr/>
          </p:nvSpPr>
          <p:spPr>
            <a:xfrm>
              <a:off x="3329165" y="3215227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Mixed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43830-5480-2A5D-8D4B-917660820045}"/>
              </a:ext>
            </a:extLst>
          </p:cNvPr>
          <p:cNvGrpSpPr/>
          <p:nvPr/>
        </p:nvGrpSpPr>
        <p:grpSpPr>
          <a:xfrm>
            <a:off x="4844270" y="1876592"/>
            <a:ext cx="3091102" cy="2986241"/>
            <a:chOff x="4844270" y="1876592"/>
            <a:chExt cx="3091102" cy="29862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B08378-BD43-4C51-4654-118CAD7B6DDD}"/>
                </a:ext>
              </a:extLst>
            </p:cNvPr>
            <p:cNvGrpSpPr/>
            <p:nvPr/>
          </p:nvGrpSpPr>
          <p:grpSpPr>
            <a:xfrm>
              <a:off x="4844270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864DF8-F31F-3E63-4E80-4E36201BA95C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BA8F208-D475-51E8-E807-966FC8868108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E9EDFF-EF86-D908-9F19-97C8117DAE69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C647F9AE-2CE2-FB3B-86B3-580BBD787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18ADC3-8566-5CF7-7581-D7087EEDD04A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FFA558-1C9A-A817-CC27-EDCDC8E79682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00D6C8-E5A1-711E-3523-C3D441A7DE13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j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9EC80E-2DDF-DEB9-FFB2-0DCF25E4F5FB}"/>
                </a:ext>
              </a:extLst>
            </p:cNvPr>
            <p:cNvSpPr/>
            <p:nvPr/>
          </p:nvSpPr>
          <p:spPr>
            <a:xfrm>
              <a:off x="6238322" y="2677508"/>
              <a:ext cx="194181" cy="194181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2DF598-9C26-70EE-BF63-BB256C4A1FD1}"/>
              </a:ext>
            </a:extLst>
          </p:cNvPr>
          <p:cNvGrpSpPr/>
          <p:nvPr/>
        </p:nvGrpSpPr>
        <p:grpSpPr>
          <a:xfrm>
            <a:off x="8299216" y="1876592"/>
            <a:ext cx="3091102" cy="2986241"/>
            <a:chOff x="8299216" y="1876592"/>
            <a:chExt cx="3091102" cy="298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30AF80-AE0D-8F56-AC2C-4AB02124D743}"/>
                </a:ext>
              </a:extLst>
            </p:cNvPr>
            <p:cNvGrpSpPr/>
            <p:nvPr/>
          </p:nvGrpSpPr>
          <p:grpSpPr>
            <a:xfrm>
              <a:off x="8299216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17E6FD-552B-2EC0-B438-8977AE6B15EB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0B4BB8-37B1-D257-0DF3-065C26E2022D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8A1E571-75E7-E9AF-E135-B11569E8D427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87845BB-9B8C-28F9-FE21-B7D631EE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BC40AC-5C76-1020-F051-95B2698CAB32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047BD1-EAC9-193C-97B2-F0546398ED87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63D98D-B4BD-E73B-7816-DA50D86F60F9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k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2AEE4B4-E2FD-0C87-8267-2C6808920B1D}"/>
                </a:ext>
              </a:extLst>
            </p:cNvPr>
            <p:cNvSpPr/>
            <p:nvPr/>
          </p:nvSpPr>
          <p:spPr>
            <a:xfrm>
              <a:off x="10456093" y="3851429"/>
              <a:ext cx="194181" cy="194181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DB3FC92-46AF-83C5-DE2A-900793B455C6}"/>
              </a:ext>
            </a:extLst>
          </p:cNvPr>
          <p:cNvSpPr txBox="1"/>
          <p:nvPr/>
        </p:nvSpPr>
        <p:spPr>
          <a:xfrm>
            <a:off x="3578842" y="5333985"/>
            <a:ext cx="56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objective weightings (</a:t>
            </a:r>
            <a:r>
              <a:rPr lang="en-US" b="1" dirty="0"/>
              <a:t>specialization scalars</a:t>
            </a:r>
            <a:r>
              <a:rPr lang="en-US" dirty="0"/>
              <a:t>) produce team behaviors that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60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C3CB8-4050-B1D8-AD9A-542C5CC02330}"/>
              </a:ext>
            </a:extLst>
          </p:cNvPr>
          <p:cNvGrpSpPr/>
          <p:nvPr/>
        </p:nvGrpSpPr>
        <p:grpSpPr>
          <a:xfrm>
            <a:off x="2433253" y="3544418"/>
            <a:ext cx="6768856" cy="2788536"/>
            <a:chOff x="2433253" y="3723091"/>
            <a:chExt cx="6768856" cy="2788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72A0F-1708-DD71-C9BA-3758E3EE3D15}"/>
                </a:ext>
              </a:extLst>
            </p:cNvPr>
            <p:cNvSpPr txBox="1"/>
            <p:nvPr/>
          </p:nvSpPr>
          <p:spPr>
            <a:xfrm>
              <a:off x="3735248" y="3723091"/>
              <a:ext cx="4608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Hybrid coordination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36962D-537E-912E-1AD3-A12498D7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253" y="4124240"/>
              <a:ext cx="3853073" cy="20285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263D0A-2DB8-BC66-E6F3-F1F993F1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9791" y="4124240"/>
              <a:ext cx="2440875" cy="20285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A1327-01BB-974E-2CA6-4765A40F4FEA}"/>
                </a:ext>
              </a:extLst>
            </p:cNvPr>
            <p:cNvSpPr txBox="1"/>
            <p:nvPr/>
          </p:nvSpPr>
          <p:spPr>
            <a:xfrm>
              <a:off x="6578346" y="6142295"/>
              <a:ext cx="2623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MahmoudZadeh</a:t>
              </a:r>
              <a:r>
                <a:rPr lang="en-US" sz="900" dirty="0"/>
                <a:t> &amp; Yazdani (2023), Ocean Engineering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0572B-EB06-E3C6-50A1-98447B109D8E}"/>
                </a:ext>
              </a:extLst>
            </p:cNvPr>
            <p:cNvSpPr txBox="1"/>
            <p:nvPr/>
          </p:nvSpPr>
          <p:spPr>
            <a:xfrm>
              <a:off x="2626293" y="6113720"/>
              <a:ext cx="3452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Benjamin et al. (2010), JFR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D30773-DB01-ACDB-1F3C-5B4654E284CE}"/>
              </a:ext>
            </a:extLst>
          </p:cNvPr>
          <p:cNvGrpSpPr/>
          <p:nvPr/>
        </p:nvGrpSpPr>
        <p:grpSpPr>
          <a:xfrm>
            <a:off x="6849918" y="920386"/>
            <a:ext cx="4172607" cy="2619887"/>
            <a:chOff x="1271751" y="999089"/>
            <a:chExt cx="4172607" cy="2619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25966-0162-9827-7011-79969297B3D9}"/>
                </a:ext>
              </a:extLst>
            </p:cNvPr>
            <p:cNvSpPr txBox="1"/>
            <p:nvPr/>
          </p:nvSpPr>
          <p:spPr>
            <a:xfrm>
              <a:off x="1271751" y="999089"/>
              <a:ext cx="4172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Decentralized coordination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B01B0-5BC0-50CB-A4C1-2FE8B883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1867" y="1390009"/>
              <a:ext cx="3035564" cy="20100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8D7055-7AF1-8C45-A211-DE9D08BCB5CC}"/>
                </a:ext>
              </a:extLst>
            </p:cNvPr>
            <p:cNvSpPr txBox="1"/>
            <p:nvPr/>
          </p:nvSpPr>
          <p:spPr>
            <a:xfrm>
              <a:off x="1790847" y="3388144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Wang et al. (2022), Ocean Engineering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F3640-301A-193C-99A9-B3314BC7628C}"/>
              </a:ext>
            </a:extLst>
          </p:cNvPr>
          <p:cNvGrpSpPr/>
          <p:nvPr/>
        </p:nvGrpSpPr>
        <p:grpSpPr>
          <a:xfrm>
            <a:off x="910001" y="955336"/>
            <a:ext cx="4608534" cy="2605271"/>
            <a:chOff x="6119681" y="1002898"/>
            <a:chExt cx="4608534" cy="2605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DB25A-6926-1850-3F19-AEBF84A090EB}"/>
                </a:ext>
              </a:extLst>
            </p:cNvPr>
            <p:cNvSpPr txBox="1"/>
            <p:nvPr/>
          </p:nvSpPr>
          <p:spPr>
            <a:xfrm>
              <a:off x="6119681" y="1002898"/>
              <a:ext cx="4608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Centralized coordination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E444E-CDF7-498A-C147-D698B39458F2}"/>
                </a:ext>
              </a:extLst>
            </p:cNvPr>
            <p:cNvSpPr txBox="1"/>
            <p:nvPr/>
          </p:nvSpPr>
          <p:spPr>
            <a:xfrm>
              <a:off x="7142779" y="3377337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Yan et al. (2020), Ocean Engineering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9948B-EC87-363F-70F8-E40C9DAB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349" y="1400270"/>
              <a:ext cx="2415199" cy="197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We can leverage a Mothership’s </a:t>
            </a:r>
            <a:r>
              <a:rPr lang="en-US" sz="2800" b="1" dirty="0">
                <a:solidFill>
                  <a:sysClr val="windowText" lastClr="000000"/>
                </a:solidFill>
              </a:rPr>
              <a:t>global perspective </a:t>
            </a:r>
            <a:r>
              <a:rPr lang="en-US" sz="2800" dirty="0">
                <a:solidFill>
                  <a:sysClr val="windowText" lastClr="000000"/>
                </a:solidFill>
              </a:rPr>
              <a:t>and </a:t>
            </a:r>
            <a:r>
              <a:rPr lang="en-US" sz="2800" b="1" dirty="0">
                <a:solidFill>
                  <a:sysClr val="windowText" lastClr="000000"/>
                </a:solidFill>
              </a:rPr>
              <a:t>computational</a:t>
            </a:r>
            <a:r>
              <a:rPr 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sz="2800" b="1" dirty="0">
                <a:solidFill>
                  <a:sysClr val="windowText" lastClr="000000"/>
                </a:solidFill>
              </a:rPr>
              <a:t>advantages</a:t>
            </a:r>
            <a:r>
              <a:rPr lang="en-US" sz="2800" dirty="0">
                <a:solidFill>
                  <a:sysClr val="windowText" lastClr="000000"/>
                </a:solidFill>
              </a:rPr>
              <a:t> to bolster </a:t>
            </a:r>
            <a:r>
              <a:rPr lang="en-US" sz="2800" b="1" dirty="0">
                <a:solidFill>
                  <a:sysClr val="windowText" lastClr="000000"/>
                </a:solidFill>
              </a:rPr>
              <a:t>decentralized Passenger mission planning</a:t>
            </a:r>
            <a:r>
              <a:rPr lang="en-US" sz="2800" dirty="0">
                <a:solidFill>
                  <a:sysClr val="windowText" lastClr="000000"/>
                </a:solidFill>
              </a:rPr>
              <a:t> routines.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passenger robots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10839</TotalTime>
  <Words>2918</Words>
  <Application>Microsoft Office PowerPoint</Application>
  <PresentationFormat>Widescreen</PresentationFormat>
  <Paragraphs>597</Paragraphs>
  <Slides>50</Slides>
  <Notes>24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Data Collection with Autonomous Underwater Vehicles (AUVs)</vt:lpstr>
      <vt:lpstr>Mothership-Passenger Systems</vt:lpstr>
      <vt:lpstr>Multi-AUV Mission Planning Frameworks</vt:lpstr>
      <vt:lpstr>Thesis Statement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Passenger Robots in Complex Task Domains</vt:lpstr>
      <vt:lpstr>Multi-Robot Coordination for Complex Tasks</vt:lpstr>
      <vt:lpstr>PowerPoint Presentation</vt:lpstr>
      <vt:lpstr>Mothership-Coordinated Adaptive Passenger Specializations (MCAPS)</vt:lpstr>
      <vt:lpstr>Passenger Candidate Objective Functions</vt:lpstr>
      <vt:lpstr>Emergent Behaviors with Reinforcement Learning</vt:lpstr>
      <vt:lpstr>Mothership-Coordinated Adaptive Passenger Specializations (MCAPS) Framework</vt:lpstr>
      <vt:lpstr>Mothership Coordination Policy</vt:lpstr>
      <vt:lpstr>Simulation Environment</vt:lpstr>
      <vt:lpstr>Passenger Candidate Objective Functions</vt:lpstr>
      <vt:lpstr>Training the Coordination Policy</vt:lpstr>
      <vt:lpstr>Training Evaluation – Specialization Adaptation</vt:lpstr>
      <vt:lpstr>Evaluations Against Hybrid-Decentralized &amp; Heuristics </vt:lpstr>
      <vt:lpstr>Evaluations Discussion</vt:lpstr>
      <vt:lpstr>Hardware Trials</vt:lpstr>
      <vt:lpstr>Greedy vs MCAPS Hardware Deployments</vt:lpstr>
      <vt:lpstr>Contribution 2 Conclusions</vt:lpstr>
      <vt:lpstr>Contribution 2 Publications</vt:lpstr>
      <vt:lpstr>Summary</vt:lpstr>
      <vt:lpstr>Thesis Summary</vt:lpstr>
      <vt:lpstr>Future Work</vt:lpstr>
      <vt:lpstr>PowerPoint Presentation</vt:lpstr>
      <vt:lpstr>Exploring Glaciers with Robots @OSU</vt:lpstr>
      <vt:lpstr>Mission Planning Challenges</vt:lpstr>
      <vt:lpstr>Image References</vt:lpstr>
      <vt:lpstr>Globally-Aligned Behaviors</vt:lpstr>
      <vt:lpstr>Marine Mothership-Passenger Platforms</vt:lpstr>
      <vt:lpstr>Marine Mothership-Passenger Platforms</vt:lpstr>
      <vt:lpstr>Gap</vt:lpstr>
      <vt:lpstr>Decentralized, Role-Based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55</cp:revision>
  <dcterms:created xsi:type="dcterms:W3CDTF">2025-05-05T17:12:51Z</dcterms:created>
  <dcterms:modified xsi:type="dcterms:W3CDTF">2025-09-07T04:50:28Z</dcterms:modified>
</cp:coreProperties>
</file>